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handoutMasterIdLst>
    <p:handoutMasterId r:id="rId16"/>
  </p:handoutMasterIdLst>
  <p:sldIdLst>
    <p:sldId id="256" r:id="rId4"/>
    <p:sldId id="257" r:id="rId5"/>
    <p:sldId id="258" r:id="rId6"/>
    <p:sldId id="264" r:id="rId7"/>
    <p:sldId id="269" r:id="rId8"/>
    <p:sldId id="259" r:id="rId9"/>
    <p:sldId id="260" r:id="rId10"/>
    <p:sldId id="261" r:id="rId11"/>
    <p:sldId id="262" r:id="rId12"/>
    <p:sldId id="263" r:id="rId13"/>
    <p:sldId id="268" r:id="rId14"/>
    <p:sldId id="265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563" autoAdjust="0"/>
  </p:normalViewPr>
  <p:slideViewPr>
    <p:cSldViewPr>
      <p:cViewPr>
        <p:scale>
          <a:sx n="63" d="100"/>
          <a:sy n="63" d="100"/>
        </p:scale>
        <p:origin x="13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10A6B98-28CF-4D3E-9F60-E19AAE4292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256AC0-B253-44C7-945D-D641EA5B73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780D6AF7-E0EB-42A7-AADB-5A1F816A91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F4E82D65-D6FC-4382-A973-99E3E55121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E18689-B4A9-4F64-8043-F702BECA2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D1CFBFA8-5320-4211-B4BF-2636DE2A2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0672DEED-95E8-412F-9F3A-2EDAA7AAB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B4F2E33E-BDE9-4E7F-BA83-074ADC066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B87004-E9E7-4F99-B31D-D0F6B8DB0C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49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73C12A5-0507-4AA5-ACA8-8CD9EEB11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24332A1-2CB7-4BB6-B3EE-099EEF858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B5EF85D-F751-4B3D-B63A-C1974350C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D8F05-0D2C-4FF2-BEA2-84B89E7E2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34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F52E68A-EB8A-418E-89AA-200590C4D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26C242B-0533-4689-9F7D-563237DB7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309E016-F8EA-49AB-9AEF-43192F3B7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21AE7-06B0-48B6-BFC3-4FAA0086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88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39243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67300" y="1600200"/>
            <a:ext cx="39243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90600" y="3962400"/>
            <a:ext cx="8001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E295FF4-9CF7-4913-8C20-9DB33B41D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F412F61-4DEB-4185-A618-331140A22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AF0F0DC-39E0-490D-9127-A0CDE9062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0E519-2F64-4754-BE56-BA8C24556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70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8001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962400"/>
            <a:ext cx="8001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41B3296-F6E6-49C5-A4A1-2DBB64FB9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6AF41-FF9E-4886-8273-F5B33D541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21631EA-A563-41E7-A09E-70E867267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D9A4-78EA-4190-B008-D5D5B909B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7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F944D1-6719-4298-BCCC-8F0BEC377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6A78DD2-7C3E-4502-82CE-8E88ABE59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DE8B886-6A9A-4321-A350-8562BF0806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70049-FA61-40C5-94C3-FE9E8B39CB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66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9F73FA-9B02-4072-BA08-8FCD6CA02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6A628F7-F1B4-44D4-90DA-A9B955A67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7558552-4EF5-4CC6-B66F-E462218859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E9FB-4637-4B94-BC5D-078D37C85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3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90600" y="1600200"/>
            <a:ext cx="8001000" cy="4572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838C36B-B4A7-4431-8B7B-EF60A289C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4C3477B-5473-437E-AC77-48BD9A33FE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7880B81-D806-4E11-87EF-9EA9078AB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E2C71-9F79-48C3-95DC-C7C648512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3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A65E0BE-B552-41DF-8AA5-BD89C3CDAE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2812EC3-8D09-4D39-9326-B35CEBADD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77854C1-D137-48E6-9860-61D0158E0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9F7E-4BB6-428B-947E-278A499D8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33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AD1F1EB-7FBA-495C-A6D9-F615C628F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82A7F1-DE4B-41DB-9080-D699D5EC4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23D201F-D5FA-4AB6-9C82-C4DBDC664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9BC84-79FA-4323-A4E1-C4BBDABB6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9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6755C1F-7802-47F1-9945-828EA0760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83DA429-045F-4A4D-9D87-BAB7DD1F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CC43159-0E7D-4FE8-AF88-B4FF6CFA8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7765F-CBEB-4166-A65E-0FEC75263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6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B90D890-A630-411B-83E4-B1C923B75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9C73CB1-7ACB-4340-ADA2-D7D67FDE8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079C137-CA05-4CED-98C3-21523D096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BC44-A770-4685-90EB-D9A4EB96F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92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8960929-1D35-4154-8A6C-F8ADDCA6C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7B4F64-BB49-414A-A65D-D70614DBA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0EE6531-7837-4B27-880A-9B3AC53D7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652F6-B9F4-4A30-87AB-2EEF3ADA8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49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F189D43-AF50-4803-AF30-6B2AD4DD3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77721DB-49D5-4094-85A6-B55B3D237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41903139-EAEE-4666-BABC-7E02DCE39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B64A-9E62-4420-9CAD-D19BCD169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4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CD79085-4E65-4517-A13A-823489206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6F9320-CC45-487D-BE0A-83CEDB732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9C65CEB-0619-4D67-961A-D0894BEFE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112F-1313-460B-9A5A-84ADCA7F6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57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3AEC73F-9677-422F-9918-B24987E7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5DCD4A-BB62-471F-A3C5-26E2158E4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5A6F063-1705-4648-86C7-4821F6944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7AED-4004-4E6B-9967-CED2E202D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1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A3412F-AA05-43A5-A6E5-D06C78515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B5124-1E44-4F5D-82D4-7E2C53C80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354329D9-F853-4452-A525-6B29B75054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9890E1D-02AC-4271-A943-23397A6881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4E501AF1-A80D-4F68-A96E-AE4ABEDA1E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1D70A19-92C9-4DEA-ADDE-B495B3251B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tts.imtranslator.net/I1SX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C8D81D-3175-4607-B8D8-EC115899EB5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Languages of Europe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9DB5D0F-7607-4153-8F18-54A0D89D9E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/>
              <a:t>SS6G11 The student will describe the cultural characteristics of Europe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/>
              <a:t>a.  Explain the diversity of European languages as seen in a comparison of German, English, Russian, French, and Italian</a:t>
            </a: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691E8ED2-F961-4E26-9D7A-3920F756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1066800" cy="609600"/>
          </a:xfrm>
          <a:prstGeom prst="wedgeRoundRectCallout">
            <a:avLst>
              <a:gd name="adj1" fmla="val -44644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Guten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Tag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76599AB3-578C-4015-B056-BA6E928BC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1371600" cy="685800"/>
          </a:xfrm>
          <a:prstGeom prst="wedgeEllipseCallout">
            <a:avLst>
              <a:gd name="adj1" fmla="val -45833"/>
              <a:gd name="adj2" fmla="val 67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Bonjour</a:t>
            </a: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A514C2A4-7B11-49B0-8DBE-7982CF0C3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343400"/>
            <a:ext cx="1219200" cy="609600"/>
          </a:xfrm>
          <a:prstGeom prst="wedgeRoundRectCallout">
            <a:avLst>
              <a:gd name="adj1" fmla="val -20310"/>
              <a:gd name="adj2" fmla="val 700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Good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Morning</a:t>
            </a: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7F4AE921-DF11-4070-A0B8-5F358E00D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91000"/>
            <a:ext cx="1905000" cy="762000"/>
          </a:xfrm>
          <a:prstGeom prst="wedgeEllipseCallout">
            <a:avLst>
              <a:gd name="adj1" fmla="val -15000"/>
              <a:gd name="adj2" fmla="val 66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Buongiorno</a:t>
            </a: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AD4707AF-A3D0-484C-BBFD-9DAEB275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191000"/>
            <a:ext cx="1447800" cy="762000"/>
          </a:xfrm>
          <a:prstGeom prst="wedgeRoundRectCallout">
            <a:avLst>
              <a:gd name="adj1" fmla="val -9208"/>
              <a:gd name="adj2" fmla="val 660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>
                <a:cs typeface="Arial" panose="020B0604020202020204" pitchFamily="34" charset="0"/>
              </a:rPr>
              <a:t>Добрый</a:t>
            </a:r>
            <a:endParaRPr lang="en-US" altLang="en-US" sz="1800"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>
                <a:cs typeface="Arial" panose="020B0604020202020204" pitchFamily="34" charset="0"/>
              </a:rPr>
              <a:t>дењ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B473D13-A276-4BF6-A1F8-F76ADF29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15B5D04-C800-4267-869F-4C423647F7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European Union have </a:t>
            </a:r>
            <a:r>
              <a:rPr lang="en-US" altLang="en-US" sz="2800" u="sng"/>
              <a:t>23</a:t>
            </a:r>
            <a:r>
              <a:rPr lang="en-US" altLang="en-US" sz="2800"/>
              <a:t> “official” languages to make sure laws and decisions are understood</a:t>
            </a:r>
          </a:p>
          <a:p>
            <a:pPr eaLnBrk="1" hangingPunct="1"/>
            <a:r>
              <a:rPr lang="en-US" altLang="en-US" sz="2800"/>
              <a:t>Special laws exist to </a:t>
            </a:r>
            <a:r>
              <a:rPr lang="en-US" altLang="en-US" sz="2800" u="sng"/>
              <a:t>protect</a:t>
            </a:r>
            <a:r>
              <a:rPr lang="en-US" altLang="en-US" sz="2800"/>
              <a:t> languages spoken by only a </a:t>
            </a:r>
            <a:r>
              <a:rPr lang="en-US" altLang="en-US" sz="2800" u="sng"/>
              <a:t>few</a:t>
            </a:r>
            <a:r>
              <a:rPr lang="en-US" altLang="en-US" sz="2800"/>
              <a:t> people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3316" name="Picture 6" descr="European_languages">
            <a:extLst>
              <a:ext uri="{FF2B5EF4-FFF2-40B4-BE49-F238E27FC236}">
                <a16:creationId xmlns:a16="http://schemas.microsoft.com/office/drawing/2014/main" id="{A0F95C0F-1D1D-4E9C-913A-37E0AE5A3B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5900" y="2393950"/>
            <a:ext cx="3467100" cy="298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2098F8C6-CA0E-4D70-953E-194CF2BB6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3200"/>
            </a:br>
            <a:r>
              <a:rPr lang="en-US" altLang="en-US" sz="3200">
                <a:hlinkClick r:id="rId2"/>
              </a:rPr>
              <a:t>http://tts.imtranslator.net/I1SX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6FF41ACA-9190-4B9D-B062-FF7909C27A4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Lee:  Do you understand the words that are a-coming out of my mouth?</a:t>
            </a:r>
          </a:p>
          <a:p>
            <a:pPr eaLnBrk="1" hangingPunct="1"/>
            <a:r>
              <a:rPr lang="en-US" altLang="en-US" sz="2800"/>
              <a:t>Carter:  Don’t nobody understand the words that are comin’ out of your mouth</a:t>
            </a:r>
          </a:p>
        </p:txBody>
      </p:sp>
      <p:pic>
        <p:nvPicPr>
          <p:cNvPr id="14340" name="Picture 7" descr="Rush-Hour-55">
            <a:extLst>
              <a:ext uri="{FF2B5EF4-FFF2-40B4-BE49-F238E27FC236}">
                <a16:creationId xmlns:a16="http://schemas.microsoft.com/office/drawing/2014/main" id="{8B7B7282-538B-499D-97F0-B5F2AB0DE4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2316163"/>
            <a:ext cx="3924300" cy="314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15F6E85-61DB-4592-95AB-A1FC9B17D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Task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9040CD-94B3-4EB8-9EDD-2707EC9D6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Write G for Germanic, R for Romance, and S for Slavic.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language family is primarily spoken in the United States.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language family is spoken in the country that is shaped like a boot.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This language family includes Russian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French is a part of this language family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Ukrainian is in this language family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0C00CBA6-C8A1-44E7-83E2-DAD0C78E4D2E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990600" y="1295400"/>
            <a:ext cx="8001000" cy="2743200"/>
          </a:xfrm>
        </p:spPr>
        <p:txBody>
          <a:bodyPr/>
          <a:lstStyle/>
          <a:p>
            <a:pPr eaLnBrk="1" hangingPunct="1"/>
            <a:r>
              <a:rPr lang="en-US" altLang="en-US"/>
              <a:t>Europe is slightly </a:t>
            </a:r>
            <a:r>
              <a:rPr lang="en-US" altLang="en-US" u="sng"/>
              <a:t>larger</a:t>
            </a:r>
            <a:r>
              <a:rPr lang="en-US" altLang="en-US"/>
              <a:t> than the US in land area and Europe’s population is more than double the US</a:t>
            </a:r>
          </a:p>
          <a:p>
            <a:pPr eaLnBrk="1" hangingPunct="1"/>
            <a:r>
              <a:rPr lang="en-US" altLang="en-US"/>
              <a:t>In the US, </a:t>
            </a:r>
            <a:r>
              <a:rPr lang="en-US" altLang="en-US" u="sng"/>
              <a:t>English</a:t>
            </a:r>
            <a:r>
              <a:rPr lang="en-US" altLang="en-US"/>
              <a:t> is the dominant language</a:t>
            </a:r>
          </a:p>
          <a:p>
            <a:pPr eaLnBrk="1" hangingPunct="1"/>
            <a:r>
              <a:rPr lang="en-US" altLang="en-US"/>
              <a:t>Europe is different.  It is home to more than </a:t>
            </a:r>
            <a:r>
              <a:rPr lang="en-US" altLang="en-US" u="sng"/>
              <a:t>200</a:t>
            </a:r>
            <a:r>
              <a:rPr lang="en-US" altLang="en-US"/>
              <a:t> languages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354974E-CF71-4BEB-BEB8-C25D22944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Most European languages are in 3 main categories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06ECAF5-D401-415B-BBB1-39929CBB7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Germanic Languages</a:t>
            </a:r>
          </a:p>
          <a:p>
            <a:pPr eaLnBrk="1" hangingPunct="1"/>
            <a:r>
              <a:rPr lang="en-US" altLang="en-US"/>
              <a:t>Romance Languages</a:t>
            </a:r>
          </a:p>
          <a:p>
            <a:pPr eaLnBrk="1" hangingPunct="1"/>
            <a:r>
              <a:rPr lang="en-US" altLang="en-US"/>
              <a:t>Slavic Languages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>
            <a:extLst>
              <a:ext uri="{FF2B5EF4-FFF2-40B4-BE49-F238E27FC236}">
                <a16:creationId xmlns:a16="http://schemas.microsoft.com/office/drawing/2014/main" id="{F82DC8B1-8498-46BB-868D-0F019860C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5">
            <a:extLst>
              <a:ext uri="{FF2B5EF4-FFF2-40B4-BE49-F238E27FC236}">
                <a16:creationId xmlns:a16="http://schemas.microsoft.com/office/drawing/2014/main" id="{97957D4C-D3D8-46A5-9FEA-597B24F2C19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Content Placeholder 6">
            <a:extLst>
              <a:ext uri="{FF2B5EF4-FFF2-40B4-BE49-F238E27FC236}">
                <a16:creationId xmlns:a16="http://schemas.microsoft.com/office/drawing/2014/main" id="{0D424C08-1826-4AAE-9994-BA107DD8370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410200" y="838200"/>
            <a:ext cx="3924300" cy="5791200"/>
          </a:xfrm>
        </p:spPr>
        <p:txBody>
          <a:bodyPr/>
          <a:lstStyle/>
          <a:p>
            <a:r>
              <a:rPr lang="en-US" altLang="en-US">
                <a:solidFill>
                  <a:srgbClr val="0070C0"/>
                </a:solidFill>
              </a:rPr>
              <a:t>Which countries speak Germanic languages?</a:t>
            </a:r>
          </a:p>
          <a:p>
            <a:r>
              <a:rPr lang="en-US" altLang="en-US"/>
              <a:t>Which countries speak Romance languages?</a:t>
            </a:r>
          </a:p>
          <a:p>
            <a:r>
              <a:rPr lang="en-US" altLang="en-US">
                <a:solidFill>
                  <a:srgbClr val="0070C0"/>
                </a:solidFill>
              </a:rPr>
              <a:t>Which countries speak Slavic languages?</a:t>
            </a:r>
          </a:p>
          <a:p>
            <a:r>
              <a:rPr lang="en-US" altLang="en-US"/>
              <a:t>What are some of the other smaller groups?</a:t>
            </a:r>
          </a:p>
        </p:txBody>
      </p:sp>
      <p:pic>
        <p:nvPicPr>
          <p:cNvPr id="7173" name="Picture 3" descr="http://linguistics.buffalo.edu/people/faculty/dryer/dryer/map.euro.ie.GIF">
            <a:extLst>
              <a:ext uri="{FF2B5EF4-FFF2-40B4-BE49-F238E27FC236}">
                <a16:creationId xmlns:a16="http://schemas.microsoft.com/office/drawing/2014/main" id="{D9A9C19F-0ED4-4678-9D4C-B9417F89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75"/>
            <a:ext cx="4953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695E60D-8FAB-415E-A367-A1EAECCBF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6A52A89-5F97-4D7E-952C-E384CE9BF692}"/>
              </a:ext>
            </a:extLst>
          </p:cNvPr>
          <p:cNvSpPr txBox="1">
            <a:spLocks/>
          </p:cNvSpPr>
          <p:nvPr/>
        </p:nvSpPr>
        <p:spPr bwMode="auto">
          <a:xfrm>
            <a:off x="1295400" y="1219200"/>
            <a:ext cx="7848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>
                <a:solidFill>
                  <a:srgbClr val="0070C0"/>
                </a:solidFill>
              </a:rPr>
              <a:t>Which countries speak Germanic languages?</a:t>
            </a:r>
          </a:p>
          <a:p>
            <a:pPr>
              <a:defRPr/>
            </a:pPr>
            <a:r>
              <a:rPr lang="en-US" kern="0"/>
              <a:t>Which countries speak Romance languages?</a:t>
            </a:r>
          </a:p>
          <a:p>
            <a:pPr>
              <a:defRPr/>
            </a:pPr>
            <a:r>
              <a:rPr lang="en-US" kern="0">
                <a:solidFill>
                  <a:srgbClr val="0070C0"/>
                </a:solidFill>
              </a:rPr>
              <a:t>Which countries speak Slavic languages?</a:t>
            </a:r>
          </a:p>
          <a:p>
            <a:pPr>
              <a:defRPr/>
            </a:pPr>
            <a:r>
              <a:rPr lang="en-US" kern="0"/>
              <a:t>What are some of the other smaller groups?</a:t>
            </a:r>
            <a:endParaRPr lang="en-US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D699EE4-CB49-47D2-B214-85BAF80FA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Germanic Language Group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D50A0A7-08DD-4FC4-B9E2-3060545401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Has most native speakers</a:t>
            </a:r>
          </a:p>
          <a:p>
            <a:pPr eaLnBrk="1" hangingPunct="1"/>
            <a:r>
              <a:rPr lang="en-US" altLang="en-US"/>
              <a:t>Native speakers live mostly in northwest and </a:t>
            </a:r>
            <a:r>
              <a:rPr lang="en-US" altLang="en-US" u="sng"/>
              <a:t>central</a:t>
            </a:r>
            <a:r>
              <a:rPr lang="en-US" altLang="en-US"/>
              <a:t> Europe</a:t>
            </a:r>
          </a:p>
          <a:p>
            <a:pPr eaLnBrk="1" hangingPunct="1"/>
            <a:r>
              <a:rPr lang="en-US" altLang="en-US"/>
              <a:t>About </a:t>
            </a:r>
            <a:r>
              <a:rPr lang="en-US" altLang="en-US" u="sng"/>
              <a:t>20%</a:t>
            </a:r>
            <a:r>
              <a:rPr lang="en-US" altLang="en-US"/>
              <a:t> of Europeans speak English or German as their native language</a:t>
            </a:r>
          </a:p>
          <a:p>
            <a:pPr eaLnBrk="1" hangingPunct="1"/>
            <a:r>
              <a:rPr lang="en-US" altLang="en-US"/>
              <a:t>Most Europeans learn </a:t>
            </a:r>
            <a:r>
              <a:rPr lang="en-US" altLang="en-US" u="sng"/>
              <a:t>English</a:t>
            </a:r>
          </a:p>
          <a:p>
            <a:pPr eaLnBrk="1" hangingPunct="1">
              <a:buFontTx/>
              <a:buNone/>
            </a:pPr>
            <a:r>
              <a:rPr lang="en-US" altLang="en-US"/>
              <a:t>as a second language</a:t>
            </a:r>
          </a:p>
          <a:p>
            <a:pPr eaLnBrk="1" hangingPunct="1">
              <a:buFontTx/>
              <a:buNone/>
            </a:pPr>
            <a:r>
              <a:rPr lang="en-US" altLang="en-US"/>
              <a:t> in their </a:t>
            </a:r>
            <a:r>
              <a:rPr lang="en-US" altLang="en-US" u="sng"/>
              <a:t>schools</a:t>
            </a:r>
          </a:p>
        </p:txBody>
      </p:sp>
      <p:pic>
        <p:nvPicPr>
          <p:cNvPr id="9220" name="Picture 6" descr="MP900444355[1]">
            <a:extLst>
              <a:ext uri="{FF2B5EF4-FFF2-40B4-BE49-F238E27FC236}">
                <a16:creationId xmlns:a16="http://schemas.microsoft.com/office/drawing/2014/main" id="{B05E9E18-1A10-4F1F-B69D-73044736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C900149420[1]">
            <a:extLst>
              <a:ext uri="{FF2B5EF4-FFF2-40B4-BE49-F238E27FC236}">
                <a16:creationId xmlns:a16="http://schemas.microsoft.com/office/drawing/2014/main" id="{5FE21B1D-C105-4095-A608-F68B01F9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1560513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479E2B3-12FD-40E2-BA64-CB24272AB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Romance Language Group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4287565-E177-4E1B-825A-B15A56D2D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This group includes French, Italian, and </a:t>
            </a:r>
            <a:r>
              <a:rPr lang="en-US" altLang="en-US" u="sng"/>
              <a:t>Spanish</a:t>
            </a:r>
          </a:p>
          <a:p>
            <a:pPr eaLnBrk="1" hangingPunct="1"/>
            <a:r>
              <a:rPr lang="en-US" altLang="en-US"/>
              <a:t>These are found in the south and west of Europe</a:t>
            </a:r>
          </a:p>
          <a:p>
            <a:pPr eaLnBrk="1" hangingPunct="1"/>
            <a:r>
              <a:rPr lang="en-US" altLang="en-US"/>
              <a:t>These languages come from </a:t>
            </a:r>
            <a:r>
              <a:rPr lang="en-US" altLang="en-US" u="sng"/>
              <a:t>Latin</a:t>
            </a:r>
            <a:r>
              <a:rPr lang="en-US" altLang="en-US"/>
              <a:t>, the language of the Roman Empire</a:t>
            </a:r>
          </a:p>
          <a:p>
            <a:pPr eaLnBrk="1" hangingPunct="1"/>
            <a:r>
              <a:rPr lang="en-US" altLang="en-US"/>
              <a:t>The Roman alphabet is used to write </a:t>
            </a:r>
            <a:r>
              <a:rPr lang="en-US" altLang="en-US" u="sng"/>
              <a:t>Romance</a:t>
            </a:r>
            <a:r>
              <a:rPr lang="en-US" altLang="en-US"/>
              <a:t> and </a:t>
            </a:r>
            <a:r>
              <a:rPr lang="en-US" altLang="en-US" u="sng"/>
              <a:t>Germanic</a:t>
            </a:r>
            <a:r>
              <a:rPr lang="en-US" altLang="en-US"/>
              <a:t> languages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35C92A65-8337-452F-9E57-1C68F3347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Slavic Language Group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7344128-1CD1-4E73-AE6A-523576D77A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This includes </a:t>
            </a:r>
            <a:r>
              <a:rPr lang="en-US" altLang="en-US" sz="2800" u="sng"/>
              <a:t>Russian</a:t>
            </a:r>
          </a:p>
          <a:p>
            <a:pPr eaLnBrk="1" hangingPunct="1"/>
            <a:r>
              <a:rPr lang="en-US" altLang="en-US" sz="2800"/>
              <a:t>They are found in central and </a:t>
            </a:r>
            <a:r>
              <a:rPr lang="en-US" altLang="en-US" sz="2800" u="sng"/>
              <a:t>eastern</a:t>
            </a:r>
            <a:r>
              <a:rPr lang="en-US" altLang="en-US" sz="2800"/>
              <a:t> Europe</a:t>
            </a:r>
          </a:p>
          <a:p>
            <a:pPr eaLnBrk="1" hangingPunct="1"/>
            <a:r>
              <a:rPr lang="en-US" altLang="en-US" sz="2800"/>
              <a:t>They are written with a Cyrillic Alphabet</a:t>
            </a:r>
          </a:p>
        </p:txBody>
      </p:sp>
      <p:pic>
        <p:nvPicPr>
          <p:cNvPr id="11268" name="Picture 5" descr="CyrAlpha">
            <a:extLst>
              <a:ext uri="{FF2B5EF4-FFF2-40B4-BE49-F238E27FC236}">
                <a16:creationId xmlns:a16="http://schemas.microsoft.com/office/drawing/2014/main" id="{8EBAB3D1-DB17-4FFB-9C9C-75ED1C2A8E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124200"/>
            <a:ext cx="62484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MP900439319[1]">
            <a:extLst>
              <a:ext uri="{FF2B5EF4-FFF2-40B4-BE49-F238E27FC236}">
                <a16:creationId xmlns:a16="http://schemas.microsoft.com/office/drawing/2014/main" id="{10BB2335-5C61-425E-A40D-C56FD2FB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8900"/>
            <a:ext cx="4419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A5956E98-5CAA-4D1E-AFAB-B8C44DB14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Problems with Multiple Languages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F0AA259-2CC9-4CF2-9994-909595FFE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is difficult to live, work, and </a:t>
            </a:r>
            <a:r>
              <a:rPr lang="en-US" altLang="en-US" u="sng"/>
              <a:t>trade</a:t>
            </a:r>
            <a:r>
              <a:rPr lang="en-US" altLang="en-US"/>
              <a:t> with people who cannot communicate with each other</a:t>
            </a:r>
          </a:p>
          <a:p>
            <a:pPr eaLnBrk="1" hangingPunct="1"/>
            <a:r>
              <a:rPr lang="en-US" altLang="en-US"/>
              <a:t>Most schoolchildren learn </a:t>
            </a:r>
            <a:r>
              <a:rPr lang="en-US" altLang="en-US" u="sng"/>
              <a:t>one</a:t>
            </a:r>
            <a:r>
              <a:rPr lang="en-US" altLang="en-US"/>
              <a:t> or </a:t>
            </a:r>
            <a:r>
              <a:rPr lang="en-US" altLang="en-US" u="sng"/>
              <a:t>two</a:t>
            </a:r>
            <a:r>
              <a:rPr lang="en-US" altLang="en-US"/>
              <a:t> other languages besides their own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286216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S0102862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S0102862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10286216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10286216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7" ma:contentTypeDescription="Create a new document." ma:contentTypeScope="" ma:versionID="8c939b35c27e819eff033b2395ab1b91">
  <xsd:schema xmlns:xsd="http://www.w3.org/2001/XMLSchema" xmlns:xs="http://www.w3.org/2001/XMLSchema" xmlns:p="http://schemas.microsoft.com/office/2006/metadata/properties" xmlns:ns3="1f288448-f477-4024-bfa7-c5da6d31a550" xmlns:ns4="d1bea57f-f24a-4814-8dfc-e372b91f2504" targetNamespace="http://schemas.microsoft.com/office/2006/metadata/properties" ma:root="true" ma:fieldsID="218e4663f7324626025e22ce54d713cc" ns3:_="" ns4:_="">
    <xsd:import namespace="1f288448-f477-4024-bfa7-c5da6d31a550"/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88448-f477-4024-bfa7-c5da6d31a5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C1C39C-4959-4E1A-A0F5-9122D9C127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294765-848F-4780-8AB8-F51A991EB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288448-f477-4024-bfa7-c5da6d31a550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TS010286216</Template>
  <TotalTime>142</TotalTime>
  <Words>414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TS010286216</vt:lpstr>
      <vt:lpstr>Languages of Europe</vt:lpstr>
      <vt:lpstr>PowerPoint Presentation</vt:lpstr>
      <vt:lpstr>Most European languages are in 3 main categories</vt:lpstr>
      <vt:lpstr>PowerPoint Presentation</vt:lpstr>
      <vt:lpstr>PowerPoint Presentation</vt:lpstr>
      <vt:lpstr>Germanic Language Group</vt:lpstr>
      <vt:lpstr>Romance Language Group</vt:lpstr>
      <vt:lpstr>Slavic Language Group</vt:lpstr>
      <vt:lpstr>The Problems with Multiple Languages</vt:lpstr>
      <vt:lpstr>PowerPoint Presentation</vt:lpstr>
      <vt:lpstr> http://tts.imtranslator.net/I1SX 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of Europe</dc:title>
  <dc:creator>Betsy Morgan</dc:creator>
  <cp:lastModifiedBy>Morgan Delhey</cp:lastModifiedBy>
  <cp:revision>16</cp:revision>
  <dcterms:created xsi:type="dcterms:W3CDTF">2011-10-13T00:47:25Z</dcterms:created>
  <dcterms:modified xsi:type="dcterms:W3CDTF">2019-10-04T13:34:55Z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0x010100BFFD5B40CC20934FBE02B9BFEDA731E6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Slide 1</vt:lpwstr>
  </property>
  <property fmtid="{D5CDD505-2E9C-101B-9397-08002B2CF9AE}" pid="19" name="AssetId">
    <vt:lpwstr>TS010286216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Unity cutouts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64;#PowerPoint 2003;#79;#Template 12;#65;#Microsoft Office PowerPoint 2007</vt:lpwstr>
  </property>
  <property fmtid="{D5CDD505-2E9C-101B-9397-08002B2CF9AE}" pid="29" name="UALocRecommendation">
    <vt:lpwstr>Never Localize</vt:lpwstr>
  </property>
  <property fmtid="{D5CDD505-2E9C-101B-9397-08002B2CF9AE}" pid="30" name="Title">
    <vt:lpwstr>Unity cutouts design template</vt:lpwstr>
  </property>
  <property fmtid="{D5CDD505-2E9C-101B-9397-08002B2CF9AE}" pid="31" name="PublishStatusLookup">
    <vt:lpwstr>261416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TP010286216</vt:lpwstr>
  </property>
</Properties>
</file>