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1" r:id="rId4"/>
    <p:sldId id="258" r:id="rId5"/>
    <p:sldId id="263" r:id="rId6"/>
    <p:sldId id="262" r:id="rId7"/>
    <p:sldId id="259" r:id="rId8"/>
    <p:sldId id="264" r:id="rId9"/>
    <p:sldId id="265" r:id="rId10"/>
    <p:sldId id="268"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p:scale>
          <a:sx n="79" d="100"/>
          <a:sy n="79" d="100"/>
        </p:scale>
        <p:origin x="1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AFC7D-3DA8-4432-96DF-161D226E17A7}"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1FFF0-2DE0-4B8B-A70E-84EB47E4FA25}" type="slidenum">
              <a:rPr lang="en-US" smtClean="0"/>
              <a:t>‹#›</a:t>
            </a:fld>
            <a:endParaRPr lang="en-US"/>
          </a:p>
        </p:txBody>
      </p:sp>
    </p:spTree>
    <p:extLst>
      <p:ext uri="{BB962C8B-B14F-4D97-AF65-F5344CB8AC3E}">
        <p14:creationId xmlns:p14="http://schemas.microsoft.com/office/powerpoint/2010/main" val="192824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5ptI6Pi3G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a:t>
            </a:r>
            <a:r>
              <a:rPr lang="en-US" baseline="0" dirty="0"/>
              <a:t> behind it: </a:t>
            </a:r>
            <a:r>
              <a:rPr lang="en-US" sz="1200" b="0" i="0" u="sng" strike="noStrike" kern="1200" dirty="0">
                <a:solidFill>
                  <a:schemeClr val="tx1"/>
                </a:solidFill>
                <a:effectLst/>
                <a:latin typeface="+mn-lt"/>
                <a:ea typeface="+mn-ea"/>
                <a:cs typeface="+mn-cs"/>
                <a:hlinkClick r:id="rId3"/>
              </a:rPr>
              <a:t>https://www.youtube.com/watch?v=f5ptI6Pi3GA</a:t>
            </a:r>
            <a:endParaRPr lang="en-US" dirty="0"/>
          </a:p>
        </p:txBody>
      </p:sp>
      <p:sp>
        <p:nvSpPr>
          <p:cNvPr id="4" name="Slide Number Placeholder 3"/>
          <p:cNvSpPr>
            <a:spLocks noGrp="1"/>
          </p:cNvSpPr>
          <p:nvPr>
            <p:ph type="sldNum" sz="quarter" idx="10"/>
          </p:nvPr>
        </p:nvSpPr>
        <p:spPr/>
        <p:txBody>
          <a:bodyPr/>
          <a:lstStyle/>
          <a:p>
            <a:fld id="{2771FFF0-2DE0-4B8B-A70E-84EB47E4FA25}" type="slidenum">
              <a:rPr lang="en-US" smtClean="0"/>
              <a:t>9</a:t>
            </a:fld>
            <a:endParaRPr lang="en-US"/>
          </a:p>
        </p:txBody>
      </p:sp>
    </p:spTree>
    <p:extLst>
      <p:ext uri="{BB962C8B-B14F-4D97-AF65-F5344CB8AC3E}">
        <p14:creationId xmlns:p14="http://schemas.microsoft.com/office/powerpoint/2010/main" val="419266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37B2E4E-0057-4EA8-84EF-5A7D1D9B03E5}"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043-280C-4ED8-9301-E2E38708800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53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B2E4E-0057-4EA8-84EF-5A7D1D9B03E5}"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043-280C-4ED8-9301-E2E387088009}" type="slidenum">
              <a:rPr lang="en-US" smtClean="0"/>
              <a:t>‹#›</a:t>
            </a:fld>
            <a:endParaRPr lang="en-US"/>
          </a:p>
        </p:txBody>
      </p:sp>
    </p:spTree>
    <p:extLst>
      <p:ext uri="{BB962C8B-B14F-4D97-AF65-F5344CB8AC3E}">
        <p14:creationId xmlns:p14="http://schemas.microsoft.com/office/powerpoint/2010/main" val="112133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B2E4E-0057-4EA8-84EF-5A7D1D9B03E5}"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043-280C-4ED8-9301-E2E38708800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22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B2E4E-0057-4EA8-84EF-5A7D1D9B03E5}"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043-280C-4ED8-9301-E2E387088009}" type="slidenum">
              <a:rPr lang="en-US" smtClean="0"/>
              <a:t>‹#›</a:t>
            </a:fld>
            <a:endParaRPr lang="en-US"/>
          </a:p>
        </p:txBody>
      </p:sp>
    </p:spTree>
    <p:extLst>
      <p:ext uri="{BB962C8B-B14F-4D97-AF65-F5344CB8AC3E}">
        <p14:creationId xmlns:p14="http://schemas.microsoft.com/office/powerpoint/2010/main" val="282216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B2E4E-0057-4EA8-84EF-5A7D1D9B03E5}"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A043-280C-4ED8-9301-E2E38708800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16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7B2E4E-0057-4EA8-84EF-5A7D1D9B03E5}"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A043-280C-4ED8-9301-E2E387088009}" type="slidenum">
              <a:rPr lang="en-US" smtClean="0"/>
              <a:t>‹#›</a:t>
            </a:fld>
            <a:endParaRPr lang="en-US"/>
          </a:p>
        </p:txBody>
      </p:sp>
    </p:spTree>
    <p:extLst>
      <p:ext uri="{BB962C8B-B14F-4D97-AF65-F5344CB8AC3E}">
        <p14:creationId xmlns:p14="http://schemas.microsoft.com/office/powerpoint/2010/main" val="409102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7B2E4E-0057-4EA8-84EF-5A7D1D9B03E5}"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CA043-280C-4ED8-9301-E2E387088009}" type="slidenum">
              <a:rPr lang="en-US" smtClean="0"/>
              <a:t>‹#›</a:t>
            </a:fld>
            <a:endParaRPr lang="en-US"/>
          </a:p>
        </p:txBody>
      </p:sp>
    </p:spTree>
    <p:extLst>
      <p:ext uri="{BB962C8B-B14F-4D97-AF65-F5344CB8AC3E}">
        <p14:creationId xmlns:p14="http://schemas.microsoft.com/office/powerpoint/2010/main" val="64307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7B2E4E-0057-4EA8-84EF-5A7D1D9B03E5}"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CA043-280C-4ED8-9301-E2E387088009}" type="slidenum">
              <a:rPr lang="en-US" smtClean="0"/>
              <a:t>‹#›</a:t>
            </a:fld>
            <a:endParaRPr lang="en-US"/>
          </a:p>
        </p:txBody>
      </p:sp>
    </p:spTree>
    <p:extLst>
      <p:ext uri="{BB962C8B-B14F-4D97-AF65-F5344CB8AC3E}">
        <p14:creationId xmlns:p14="http://schemas.microsoft.com/office/powerpoint/2010/main" val="1759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B2E4E-0057-4EA8-84EF-5A7D1D9B03E5}"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CA043-280C-4ED8-9301-E2E387088009}" type="slidenum">
              <a:rPr lang="en-US" smtClean="0"/>
              <a:t>‹#›</a:t>
            </a:fld>
            <a:endParaRPr lang="en-US"/>
          </a:p>
        </p:txBody>
      </p:sp>
    </p:spTree>
    <p:extLst>
      <p:ext uri="{BB962C8B-B14F-4D97-AF65-F5344CB8AC3E}">
        <p14:creationId xmlns:p14="http://schemas.microsoft.com/office/powerpoint/2010/main" val="202160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7B2E4E-0057-4EA8-84EF-5A7D1D9B03E5}"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A043-280C-4ED8-9301-E2E387088009}" type="slidenum">
              <a:rPr lang="en-US" smtClean="0"/>
              <a:t>‹#›</a:t>
            </a:fld>
            <a:endParaRPr lang="en-US"/>
          </a:p>
        </p:txBody>
      </p:sp>
    </p:spTree>
    <p:extLst>
      <p:ext uri="{BB962C8B-B14F-4D97-AF65-F5344CB8AC3E}">
        <p14:creationId xmlns:p14="http://schemas.microsoft.com/office/powerpoint/2010/main" val="122207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B2E4E-0057-4EA8-84EF-5A7D1D9B03E5}"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A043-280C-4ED8-9301-E2E38708800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27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7B2E4E-0057-4EA8-84EF-5A7D1D9B03E5}" type="datetimeFigureOut">
              <a:rPr lang="en-US" smtClean="0"/>
              <a:t>10/4/2019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51CA043-280C-4ED8-9301-E2E38708800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512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bc.com/news/uk-26851399" TargetMode="External"/><Relationship Id="rId7" Type="http://schemas.openxmlformats.org/officeDocument/2006/relationships/hyperlink" Target="http://www.dailymail.co.uk/news/article-2595840/UK-weather-Experts-divided-smog-cloud-actually-exists.html" TargetMode="External"/><Relationship Id="rId2" Type="http://schemas.openxmlformats.org/officeDocument/2006/relationships/hyperlink" Target="http://www.telegraph.co.uk/news/0/high-air-pollution-city-does-compare-themost-polluted-cities/" TargetMode="External"/><Relationship Id="rId1" Type="http://schemas.openxmlformats.org/officeDocument/2006/relationships/slideLayout" Target="../slideLayouts/slideLayout2.xml"/><Relationship Id="rId6" Type="http://schemas.openxmlformats.org/officeDocument/2006/relationships/hyperlink" Target="http://www.bbc.com/news/uk-38990192" TargetMode="External"/><Relationship Id="rId5" Type="http://schemas.openxmlformats.org/officeDocument/2006/relationships/hyperlink" Target="https://www.theguardian.com/environment/2014/apr/02/what-causing-uk-high-level-air-pollution" TargetMode="External"/><Relationship Id="rId4" Type="http://schemas.openxmlformats.org/officeDocument/2006/relationships/hyperlink" Target="http://www.bbc.com/news/science-environment-3897975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ciencing.com/forest-affected-acid-rain-4475.html" TargetMode="External"/><Relationship Id="rId7" Type="http://schemas.openxmlformats.org/officeDocument/2006/relationships/hyperlink" Target="https://www.youtube.com/watch?v=hdXtZFoYA_4" TargetMode="External"/><Relationship Id="rId2" Type="http://schemas.openxmlformats.org/officeDocument/2006/relationships/hyperlink" Target="http://www.dw.com/en/germany-controversially-still-bombards-forests-with-limestone-to-combat-acid-rain/a-17239231" TargetMode="External"/><Relationship Id="rId1" Type="http://schemas.openxmlformats.org/officeDocument/2006/relationships/slideLayout" Target="../slideLayouts/slideLayout2.xml"/><Relationship Id="rId6" Type="http://schemas.openxmlformats.org/officeDocument/2006/relationships/hyperlink" Target="https://1-stromvergleich.com/wind-power-germany/#facts" TargetMode="External"/><Relationship Id="rId5" Type="http://schemas.openxmlformats.org/officeDocument/2006/relationships/hyperlink" Target="https://www.thoughtco.com/acid-rain-definition-1434936" TargetMode="External"/><Relationship Id="rId4" Type="http://schemas.openxmlformats.org/officeDocument/2006/relationships/hyperlink" Target="https://www.nationalgeographic.com/environment/global-warming/acid-rai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7VBGoXs7czQ" TargetMode="External"/><Relationship Id="rId3" Type="http://schemas.openxmlformats.org/officeDocument/2006/relationships/hyperlink" Target="https://www.youtube.com/watch?v=hLkv_j3BxF" TargetMode="External"/><Relationship Id="rId7" Type="http://schemas.openxmlformats.org/officeDocument/2006/relationships/hyperlink" Target="http://www.europarl.europa.eu/thinktank/en/document.html?reference=EPRS_BRI(2016)580887" TargetMode="External"/><Relationship Id="rId2" Type="http://schemas.openxmlformats.org/officeDocument/2006/relationships/hyperlink" Target="http://abcnews.go.com/Archives/video/chernobyl-disaster-nuclear-plant-soviet-1986-9843882" TargetMode="External"/><Relationship Id="rId1" Type="http://schemas.openxmlformats.org/officeDocument/2006/relationships/slideLayout" Target="../slideLayouts/slideLayout2.xml"/><Relationship Id="rId6" Type="http://schemas.openxmlformats.org/officeDocument/2006/relationships/hyperlink" Target="https://ec.europa.eu/europeaid/sectors/energy/nuclear-safety/chernobyl-feature-story_en" TargetMode="External"/><Relationship Id="rId5" Type="http://schemas.openxmlformats.org/officeDocument/2006/relationships/hyperlink" Target="https://www.youtube.com/watch?v=mHorhPALCBU" TargetMode="External"/><Relationship Id="rId4" Type="http://schemas.openxmlformats.org/officeDocument/2006/relationships/hyperlink" Target="https://www.livescience.com/13858-chernobyl-nuclear-disaster-25-year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pX4uqLIJn5c"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Ms4v0Ekvyuw"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7VBGoXs7czQ"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Issues in Europe</a:t>
            </a:r>
          </a:p>
        </p:txBody>
      </p:sp>
    </p:spTree>
    <p:extLst>
      <p:ext uri="{BB962C8B-B14F-4D97-AF65-F5344CB8AC3E}">
        <p14:creationId xmlns:p14="http://schemas.microsoft.com/office/powerpoint/2010/main" val="141175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127000" y="0"/>
            <a:ext cx="11928475" cy="728663"/>
          </a:xfrm>
        </p:spPr>
        <p:txBody>
          <a:bodyPr/>
          <a:lstStyle/>
          <a:p>
            <a:r>
              <a:rPr lang="en-US" altLang="en-US"/>
              <a:t>Resources for Air Pollution in the United Kingdom</a:t>
            </a:r>
          </a:p>
        </p:txBody>
      </p:sp>
      <p:sp>
        <p:nvSpPr>
          <p:cNvPr id="20483" name="Content Placeholder 2"/>
          <p:cNvSpPr>
            <a:spLocks noGrp="1" noChangeArrowheads="1"/>
          </p:cNvSpPr>
          <p:nvPr>
            <p:ph idx="1"/>
          </p:nvPr>
        </p:nvSpPr>
        <p:spPr>
          <a:xfrm>
            <a:off x="127000" y="865188"/>
            <a:ext cx="12065000" cy="5241925"/>
          </a:xfrm>
        </p:spPr>
        <p:txBody>
          <a:bodyPr>
            <a:normAutofit lnSpcReduction="10000"/>
          </a:bodyPr>
          <a:lstStyle/>
          <a:p>
            <a:r>
              <a:rPr lang="en-US" altLang="en-US" sz="2200" dirty="0"/>
              <a:t>Video Clip </a:t>
            </a:r>
            <a:r>
              <a:rPr lang="mr-IN" altLang="en-US" sz="2200" dirty="0"/>
              <a:t>–</a:t>
            </a:r>
            <a:r>
              <a:rPr lang="en-US" altLang="en-US" sz="2200" dirty="0"/>
              <a:t> This site has an article and 90 second video clip </a:t>
            </a:r>
            <a:r>
              <a:rPr lang="mr-IN" altLang="en-US" sz="2200" dirty="0"/>
              <a:t>–</a:t>
            </a:r>
            <a:r>
              <a:rPr lang="en-US" altLang="en-US" sz="2200" dirty="0"/>
              <a:t> Scroll down to see the video clip</a:t>
            </a:r>
          </a:p>
          <a:p>
            <a:pPr lvl="1"/>
            <a:r>
              <a:rPr lang="en-US" altLang="en-US" sz="2200" dirty="0">
                <a:hlinkClick r:id="rId2"/>
              </a:rPr>
              <a:t>http://www.telegraph.co.uk/news/0/high-air-pollution-city-does-compare-themost-polluted-cities/</a:t>
            </a:r>
            <a:endParaRPr lang="en-US" altLang="en-US" sz="2200" dirty="0"/>
          </a:p>
          <a:p>
            <a:r>
              <a:rPr lang="en-US" altLang="en-US" sz="2200" dirty="0"/>
              <a:t>UK air pollution: How bad is it? </a:t>
            </a:r>
            <a:r>
              <a:rPr lang="mr-IN" altLang="en-US" sz="2200" dirty="0"/>
              <a:t>–</a:t>
            </a:r>
            <a:r>
              <a:rPr lang="en-US" altLang="en-US" sz="2200" dirty="0"/>
              <a:t> Article</a:t>
            </a:r>
          </a:p>
          <a:p>
            <a:pPr lvl="1"/>
            <a:r>
              <a:rPr lang="en-US" altLang="en-US" sz="2200" dirty="0">
                <a:hlinkClick r:id="rId3"/>
              </a:rPr>
              <a:t>http://www.bbc.com/news/uk-26851399</a:t>
            </a:r>
            <a:endParaRPr lang="en-US" altLang="en-US" sz="2200" dirty="0"/>
          </a:p>
          <a:p>
            <a:r>
              <a:rPr lang="en-US" altLang="en-US" sz="2200" dirty="0"/>
              <a:t>How bad is air pollution in the UK? (6 March 2017) </a:t>
            </a:r>
            <a:r>
              <a:rPr lang="mr-IN" altLang="en-US" sz="2200" dirty="0"/>
              <a:t>–</a:t>
            </a:r>
            <a:r>
              <a:rPr lang="en-US" altLang="en-US" sz="2200" dirty="0"/>
              <a:t> Article</a:t>
            </a:r>
          </a:p>
          <a:p>
            <a:pPr lvl="1"/>
            <a:r>
              <a:rPr lang="en-US" altLang="en-US" sz="2200" dirty="0">
                <a:hlinkClick r:id="rId4"/>
              </a:rPr>
              <a:t>http://www.bbc.com/news/science-environment-38979754</a:t>
            </a:r>
            <a:endParaRPr lang="en-US" altLang="en-US" sz="2200" dirty="0"/>
          </a:p>
          <a:p>
            <a:r>
              <a:rPr lang="en-US" altLang="en-US" sz="2200" dirty="0"/>
              <a:t>What is causing the UK's high levels of air pollution? (2 Apr 2014) </a:t>
            </a:r>
            <a:r>
              <a:rPr lang="mr-IN" altLang="en-US" sz="2200" dirty="0"/>
              <a:t>–</a:t>
            </a:r>
            <a:r>
              <a:rPr lang="en-US" altLang="en-US" sz="2200" dirty="0"/>
              <a:t> Article</a:t>
            </a:r>
          </a:p>
          <a:p>
            <a:pPr lvl="1"/>
            <a:r>
              <a:rPr lang="en-US" altLang="en-US" sz="2200" dirty="0">
                <a:hlinkClick r:id="rId5"/>
              </a:rPr>
              <a:t>https://www.theguardian.com/environment/2014/apr/02/what-causing-uk-high-level-air-pollution</a:t>
            </a:r>
            <a:endParaRPr lang="en-US" altLang="en-US" sz="2200" dirty="0"/>
          </a:p>
          <a:p>
            <a:r>
              <a:rPr lang="en-US" altLang="en-US" sz="2200" dirty="0"/>
              <a:t>How can the UK reduce air pollution? (16 February 2017)  - Article</a:t>
            </a:r>
          </a:p>
          <a:p>
            <a:pPr lvl="1"/>
            <a:r>
              <a:rPr lang="en-US" altLang="en-US" sz="2200" dirty="0">
                <a:hlinkClick r:id="rId6"/>
              </a:rPr>
              <a:t>http://www.bbc.com/news/uk-38990192</a:t>
            </a:r>
            <a:endParaRPr lang="en-US" altLang="en-US" sz="2200" dirty="0"/>
          </a:p>
          <a:p>
            <a:r>
              <a:rPr lang="en-US" altLang="en-US" sz="2200" dirty="0"/>
              <a:t>Images:  This is a good site for images for air pollution in the United Kingdom</a:t>
            </a:r>
          </a:p>
          <a:p>
            <a:pPr lvl="1"/>
            <a:r>
              <a:rPr lang="en-US" altLang="en-US" sz="2200" dirty="0">
                <a:hlinkClick r:id="rId7"/>
              </a:rPr>
              <a:t>http://www.dailymail.co.uk/news/article-2595840/UK-weather-Experts-divided-smog-cloud-actually-exists.html</a:t>
            </a:r>
            <a:r>
              <a:rPr lang="en-US" altLang="en-US" sz="2200" dirty="0"/>
              <a:t> </a:t>
            </a:r>
          </a:p>
        </p:txBody>
      </p:sp>
    </p:spTree>
    <p:extLst>
      <p:ext uri="{BB962C8B-B14F-4D97-AF65-F5344CB8AC3E}">
        <p14:creationId xmlns:p14="http://schemas.microsoft.com/office/powerpoint/2010/main" val="98755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0"/>
            <a:ext cx="10515600" cy="688975"/>
          </a:xfrm>
        </p:spPr>
        <p:txBody>
          <a:bodyPr rtlCol="0">
            <a:normAutofit fontScale="90000"/>
          </a:bodyPr>
          <a:lstStyle/>
          <a:p>
            <a:pPr fontAlgn="auto">
              <a:spcAft>
                <a:spcPts val="0"/>
              </a:spcAft>
              <a:defRPr/>
            </a:pPr>
            <a:r>
              <a:rPr lang="en-US" dirty="0"/>
              <a:t>Resources for Acid Rain in Germany</a:t>
            </a:r>
          </a:p>
        </p:txBody>
      </p:sp>
      <p:sp>
        <p:nvSpPr>
          <p:cNvPr id="3" name="Content Placeholder 2"/>
          <p:cNvSpPr>
            <a:spLocks noGrp="1"/>
          </p:cNvSpPr>
          <p:nvPr>
            <p:ph idx="1"/>
          </p:nvPr>
        </p:nvSpPr>
        <p:spPr>
          <a:xfrm>
            <a:off x="280988" y="817563"/>
            <a:ext cx="11699875" cy="5303837"/>
          </a:xfrm>
        </p:spPr>
        <p:txBody>
          <a:bodyPr rtlCol="0">
            <a:normAutofit fontScale="92500" lnSpcReduction="10000"/>
          </a:bodyPr>
          <a:lstStyle/>
          <a:p>
            <a:pPr fontAlgn="auto">
              <a:spcAft>
                <a:spcPts val="0"/>
              </a:spcAft>
              <a:buFont typeface="Arial"/>
              <a:buChar char="•"/>
              <a:defRPr/>
            </a:pPr>
            <a:r>
              <a:rPr lang="en-US" sz="2600" i="1" dirty="0"/>
              <a:t>Germany - controversially - still bombards forests with limestone to combat acid rain </a:t>
            </a:r>
            <a:r>
              <a:rPr lang="mr-IN" sz="2600" dirty="0"/>
              <a:t>–</a:t>
            </a:r>
            <a:r>
              <a:rPr lang="en-US" sz="2600" dirty="0"/>
              <a:t> Article (11-19-13)</a:t>
            </a:r>
          </a:p>
          <a:p>
            <a:pPr lvl="1" fontAlgn="auto">
              <a:spcAft>
                <a:spcPts val="0"/>
              </a:spcAft>
              <a:buFont typeface="Arial"/>
              <a:buChar char="•"/>
              <a:defRPr/>
            </a:pPr>
            <a:r>
              <a:rPr lang="en-US" sz="2600" dirty="0">
                <a:hlinkClick r:id="rId2"/>
              </a:rPr>
              <a:t>http://www.dw.com/en/germany-controversially-still-bombards-forests-with-limestone-to-combat-acid-rain/a-17239231</a:t>
            </a:r>
            <a:endParaRPr lang="en-US" sz="2600" dirty="0"/>
          </a:p>
          <a:p>
            <a:pPr fontAlgn="auto">
              <a:spcAft>
                <a:spcPts val="0"/>
              </a:spcAft>
              <a:buFont typeface="Arial"/>
              <a:buChar char="•"/>
              <a:defRPr/>
            </a:pPr>
            <a:r>
              <a:rPr lang="en-US" sz="2600" i="1" dirty="0"/>
              <a:t>How is the Forest Affected by Acid Rain?- </a:t>
            </a:r>
            <a:r>
              <a:rPr lang="en-US" sz="2600" dirty="0"/>
              <a:t>Article (</a:t>
            </a:r>
            <a:r>
              <a:rPr lang="it-IT" sz="2600" dirty="0"/>
              <a:t>April 25, 2017)</a:t>
            </a:r>
          </a:p>
          <a:p>
            <a:pPr lvl="1" fontAlgn="auto">
              <a:spcAft>
                <a:spcPts val="0"/>
              </a:spcAft>
              <a:buFont typeface="Arial"/>
              <a:buChar char="•"/>
              <a:defRPr/>
            </a:pPr>
            <a:r>
              <a:rPr lang="it-IT" sz="2600" dirty="0">
                <a:hlinkClick r:id="rId3"/>
              </a:rPr>
              <a:t>https://sciencing.com/forest-affected-acid-rain-4475.html</a:t>
            </a:r>
            <a:endParaRPr lang="it-IT" sz="2600" dirty="0"/>
          </a:p>
          <a:p>
            <a:pPr fontAlgn="auto">
              <a:spcAft>
                <a:spcPts val="0"/>
              </a:spcAft>
              <a:buFont typeface="Arial"/>
              <a:buChar char="•"/>
              <a:defRPr/>
            </a:pPr>
            <a:r>
              <a:rPr lang="en-US" sz="2600" dirty="0"/>
              <a:t>Articles that explain causes, effects and possible solutions but </a:t>
            </a:r>
            <a:r>
              <a:rPr lang="en-US" sz="2600" b="1" i="1" u="sng" dirty="0"/>
              <a:t>are </a:t>
            </a:r>
            <a:r>
              <a:rPr lang="it-IT" sz="2600" b="1" i="1" u="sng" dirty="0"/>
              <a:t>not </a:t>
            </a:r>
            <a:r>
              <a:rPr lang="it-IT" sz="2600" dirty="0"/>
              <a:t>specific to Germany.  </a:t>
            </a:r>
          </a:p>
          <a:p>
            <a:pPr lvl="1" fontAlgn="auto">
              <a:spcAft>
                <a:spcPts val="0"/>
              </a:spcAft>
              <a:buFont typeface="Arial"/>
              <a:buChar char="•"/>
              <a:defRPr/>
            </a:pPr>
            <a:r>
              <a:rPr lang="it-IT" sz="2600" dirty="0">
                <a:hlinkClick r:id="rId4"/>
              </a:rPr>
              <a:t>https://www.nationalgeographic.com/environment/global-warming/acid-rain/</a:t>
            </a:r>
            <a:endParaRPr lang="it-IT" sz="2600" dirty="0"/>
          </a:p>
          <a:p>
            <a:pPr lvl="1" fontAlgn="auto">
              <a:spcAft>
                <a:spcPts val="0"/>
              </a:spcAft>
              <a:buFont typeface="Arial"/>
              <a:buChar char="•"/>
              <a:defRPr/>
            </a:pPr>
            <a:r>
              <a:rPr lang="it-IT" sz="2600" dirty="0">
                <a:hlinkClick r:id="rId5"/>
              </a:rPr>
              <a:t>https://www.thoughtco.com/acid-rain-definition-1434936</a:t>
            </a:r>
            <a:endParaRPr lang="it-IT" sz="2600" dirty="0"/>
          </a:p>
          <a:p>
            <a:pPr fontAlgn="auto">
              <a:spcAft>
                <a:spcPts val="0"/>
              </a:spcAft>
              <a:buFont typeface="Arial"/>
              <a:buChar char="•"/>
              <a:defRPr/>
            </a:pPr>
            <a:r>
              <a:rPr lang="it-IT" sz="2600" i="1" dirty="0"/>
              <a:t>Infographic </a:t>
            </a:r>
            <a:r>
              <a:rPr lang="mr-IN" sz="2600" i="1" dirty="0"/>
              <a:t>–</a:t>
            </a:r>
            <a:r>
              <a:rPr lang="it-IT" sz="2600" i="1" dirty="0"/>
              <a:t> Use of wind turbines </a:t>
            </a:r>
            <a:r>
              <a:rPr lang="mr-IN" sz="2600" dirty="0"/>
              <a:t>–</a:t>
            </a:r>
            <a:r>
              <a:rPr lang="it-IT" sz="2600" dirty="0"/>
              <a:t> </a:t>
            </a:r>
          </a:p>
          <a:p>
            <a:pPr lvl="1" fontAlgn="auto">
              <a:spcAft>
                <a:spcPts val="0"/>
              </a:spcAft>
              <a:buFont typeface="Arial"/>
              <a:buChar char="•"/>
              <a:defRPr/>
            </a:pPr>
            <a:r>
              <a:rPr lang="it-IT" sz="2600" dirty="0">
                <a:hlinkClick r:id="rId6"/>
              </a:rPr>
              <a:t>https://1-stromvergleich.com/wind-power-germany/#facts</a:t>
            </a:r>
            <a:endParaRPr lang="it-IT" sz="2600" dirty="0"/>
          </a:p>
          <a:p>
            <a:pPr fontAlgn="auto">
              <a:spcAft>
                <a:spcPts val="0"/>
              </a:spcAft>
              <a:buFont typeface="Arial"/>
              <a:buChar char="•"/>
              <a:defRPr/>
            </a:pPr>
            <a:r>
              <a:rPr lang="it-IT" sz="2600" i="1" dirty="0"/>
              <a:t>Environmental Issues: Acid Rain (Britannica.com</a:t>
            </a:r>
            <a:r>
              <a:rPr lang="it-IT" sz="2600" dirty="0"/>
              <a:t>) </a:t>
            </a:r>
            <a:r>
              <a:rPr lang="mr-IN" sz="2600" dirty="0"/>
              <a:t>–</a:t>
            </a:r>
            <a:r>
              <a:rPr lang="it-IT" sz="2600" dirty="0"/>
              <a:t> Video Clip (Published on Feb 7, 2007 older clip but information is good)</a:t>
            </a:r>
          </a:p>
          <a:p>
            <a:pPr lvl="1" fontAlgn="auto">
              <a:spcAft>
                <a:spcPts val="0"/>
              </a:spcAft>
              <a:buFont typeface="Arial"/>
              <a:buChar char="•"/>
              <a:defRPr/>
            </a:pPr>
            <a:r>
              <a:rPr lang="it-IT" sz="2600" dirty="0">
                <a:hlinkClick r:id="rId7"/>
              </a:rPr>
              <a:t>https://www.youtube.com/watch?v=hdXtZFoYA_4</a:t>
            </a:r>
            <a:endParaRPr lang="it-IT" sz="2600" dirty="0"/>
          </a:p>
          <a:p>
            <a:pPr lvl="1" fontAlgn="auto">
              <a:spcAft>
                <a:spcPts val="0"/>
              </a:spcAft>
              <a:buFont typeface="Arial"/>
              <a:buChar char="•"/>
              <a:defRPr/>
            </a:pPr>
            <a:endParaRPr lang="it-IT" sz="2000" dirty="0"/>
          </a:p>
          <a:p>
            <a:pPr fontAlgn="auto">
              <a:spcAft>
                <a:spcPts val="0"/>
              </a:spcAft>
              <a:buFont typeface="Arial"/>
              <a:buChar char="•"/>
              <a:defRPr/>
            </a:pPr>
            <a:endParaRPr lang="it-IT" sz="2600" dirty="0"/>
          </a:p>
          <a:p>
            <a:pPr fontAlgn="auto">
              <a:spcAft>
                <a:spcPts val="0"/>
              </a:spcAft>
              <a:buFont typeface="Arial"/>
              <a:buChar char="•"/>
              <a:defRPr/>
            </a:pPr>
            <a:endParaRPr lang="it-IT" b="1" dirty="0"/>
          </a:p>
          <a:p>
            <a:pPr fontAlgn="auto">
              <a:spcAft>
                <a:spcPts val="0"/>
              </a:spcAft>
              <a:buFont typeface="Arial"/>
              <a:buChar char="•"/>
              <a:defRPr/>
            </a:pPr>
            <a:endParaRPr lang="en-US" dirty="0"/>
          </a:p>
          <a:p>
            <a:pPr fontAlgn="auto">
              <a:spcAft>
                <a:spcPts val="0"/>
              </a:spcAft>
              <a:buFont typeface="Arial"/>
              <a:buChar char="•"/>
              <a:defRPr/>
            </a:pPr>
            <a:endParaRPr lang="en-US" dirty="0"/>
          </a:p>
        </p:txBody>
      </p:sp>
    </p:spTree>
    <p:extLst>
      <p:ext uri="{BB962C8B-B14F-4D97-AF65-F5344CB8AC3E}">
        <p14:creationId xmlns:p14="http://schemas.microsoft.com/office/powerpoint/2010/main" val="368226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698500" y="0"/>
            <a:ext cx="10515600" cy="1325563"/>
          </a:xfrm>
        </p:spPr>
        <p:txBody>
          <a:bodyPr/>
          <a:lstStyle/>
          <a:p>
            <a:r>
              <a:rPr lang="en-US" altLang="en-US"/>
              <a:t>Resources for Chernobyl Nuclear Disaster</a:t>
            </a:r>
          </a:p>
        </p:txBody>
      </p:sp>
      <p:sp>
        <p:nvSpPr>
          <p:cNvPr id="3" name="Content Placeholder 2"/>
          <p:cNvSpPr>
            <a:spLocks noGrp="1"/>
          </p:cNvSpPr>
          <p:nvPr>
            <p:ph idx="1"/>
          </p:nvPr>
        </p:nvSpPr>
        <p:spPr>
          <a:xfrm>
            <a:off x="169863" y="1325563"/>
            <a:ext cx="12022137" cy="5032375"/>
          </a:xfrm>
        </p:spPr>
        <p:txBody>
          <a:bodyPr rtlCol="0">
            <a:normAutofit fontScale="92500" lnSpcReduction="20000"/>
          </a:bodyPr>
          <a:lstStyle/>
          <a:p>
            <a:pPr fontAlgn="auto">
              <a:spcAft>
                <a:spcPts val="0"/>
              </a:spcAft>
              <a:buFont typeface="Arial"/>
              <a:buChar char="•"/>
              <a:defRPr/>
            </a:pPr>
            <a:r>
              <a:rPr lang="en-US" sz="2400" i="1" dirty="0"/>
              <a:t>4/28/1986: Chernobyl Disaster </a:t>
            </a:r>
            <a:r>
              <a:rPr lang="mr-IN" sz="2400" i="1" dirty="0"/>
              <a:t>–</a:t>
            </a:r>
            <a:r>
              <a:rPr lang="en-US" sz="2400" i="1" dirty="0"/>
              <a:t> ABC News </a:t>
            </a:r>
            <a:r>
              <a:rPr lang="mr-IN" sz="2400" dirty="0"/>
              <a:t>–</a:t>
            </a:r>
            <a:r>
              <a:rPr lang="en-US" sz="2400" dirty="0"/>
              <a:t> Video</a:t>
            </a:r>
          </a:p>
          <a:p>
            <a:pPr lvl="1" fontAlgn="auto">
              <a:spcAft>
                <a:spcPts val="0"/>
              </a:spcAft>
              <a:buFont typeface="Arial"/>
              <a:buChar char="•"/>
              <a:defRPr/>
            </a:pPr>
            <a:r>
              <a:rPr lang="en-US" i="1" dirty="0">
                <a:hlinkClick r:id="rId2"/>
              </a:rPr>
              <a:t>http://abcnews.go.com/Archives/video/chernobyl-disaster-nuclear-plant-soviet-1986-9843882</a:t>
            </a:r>
            <a:endParaRPr lang="en-US" i="1" dirty="0"/>
          </a:p>
          <a:p>
            <a:pPr fontAlgn="auto">
              <a:spcAft>
                <a:spcPts val="0"/>
              </a:spcAft>
              <a:buFont typeface="Arial"/>
              <a:buChar char="•"/>
              <a:defRPr/>
            </a:pPr>
            <a:r>
              <a:rPr lang="en-US" sz="2400" i="1" dirty="0"/>
              <a:t>Chernobyl: The World's Worst Nuclear Disaster </a:t>
            </a:r>
            <a:r>
              <a:rPr lang="mr-IN" sz="2400" dirty="0"/>
              <a:t>–</a:t>
            </a:r>
            <a:r>
              <a:rPr lang="en-US" sz="2400" dirty="0"/>
              <a:t> Video (Now This World - Published on May 10, 2015)</a:t>
            </a:r>
          </a:p>
          <a:p>
            <a:pPr lvl="1" fontAlgn="auto">
              <a:spcAft>
                <a:spcPts val="0"/>
              </a:spcAft>
              <a:buFont typeface="Arial"/>
              <a:buChar char="•"/>
              <a:defRPr/>
            </a:pPr>
            <a:r>
              <a:rPr lang="en-US" dirty="0">
                <a:hlinkClick r:id="rId3"/>
              </a:rPr>
              <a:t>https://www.youtube.com/watch?v=hLkv_j3BxF</a:t>
            </a:r>
            <a:endParaRPr lang="en-US" dirty="0"/>
          </a:p>
          <a:p>
            <a:pPr fontAlgn="auto">
              <a:spcAft>
                <a:spcPts val="0"/>
              </a:spcAft>
              <a:buFont typeface="Arial"/>
              <a:buChar char="•"/>
              <a:defRPr/>
            </a:pPr>
            <a:r>
              <a:rPr lang="en-US" sz="2400" i="1" dirty="0"/>
              <a:t>Infographic - Chernobyl Nuclear Disaster 25 Years Later </a:t>
            </a:r>
            <a:r>
              <a:rPr lang="en-US" sz="2400" dirty="0"/>
              <a:t>- By Karl Tate, LiveScience Infographic Artist | April 25, 2011)</a:t>
            </a:r>
          </a:p>
          <a:p>
            <a:pPr lvl="1" fontAlgn="auto">
              <a:spcAft>
                <a:spcPts val="0"/>
              </a:spcAft>
              <a:buFont typeface="Arial"/>
              <a:buChar char="•"/>
              <a:defRPr/>
            </a:pPr>
            <a:r>
              <a:rPr lang="en-US" dirty="0">
                <a:hlinkClick r:id="rId4"/>
              </a:rPr>
              <a:t>https://www.livescience.com/13858-chernobyl-nuclear-disaster-25-years.html</a:t>
            </a:r>
            <a:endParaRPr lang="en-US" dirty="0"/>
          </a:p>
          <a:p>
            <a:pPr fontAlgn="auto">
              <a:spcAft>
                <a:spcPts val="0"/>
              </a:spcAft>
              <a:buFont typeface="Arial"/>
              <a:buChar char="•"/>
              <a:defRPr/>
            </a:pPr>
            <a:r>
              <a:rPr lang="en-US" sz="2400" i="1" dirty="0"/>
              <a:t>Watch as Chernobyl nuclear site is encased in a massive new tomb</a:t>
            </a:r>
            <a:r>
              <a:rPr lang="en-US" sz="2400" dirty="0"/>
              <a:t> (time lapsed video clip - Published on Nov 30, 2016)</a:t>
            </a:r>
          </a:p>
          <a:p>
            <a:pPr lvl="1" fontAlgn="auto">
              <a:spcAft>
                <a:spcPts val="0"/>
              </a:spcAft>
              <a:buFont typeface="Arial"/>
              <a:buChar char="•"/>
              <a:defRPr/>
            </a:pPr>
            <a:r>
              <a:rPr lang="en-US" dirty="0">
                <a:hlinkClick r:id="rId5"/>
              </a:rPr>
              <a:t>https://www.youtube.com/watch?v=mHorhPALCBU</a:t>
            </a:r>
            <a:endParaRPr lang="en-US" dirty="0"/>
          </a:p>
          <a:p>
            <a:pPr fontAlgn="auto">
              <a:spcAft>
                <a:spcPts val="0"/>
              </a:spcAft>
              <a:buFont typeface="Arial"/>
              <a:buChar char="•"/>
              <a:defRPr/>
            </a:pPr>
            <a:r>
              <a:rPr lang="en-US" sz="2400" i="1" dirty="0"/>
              <a:t>Chernobyl 31 years on: making the area safe again</a:t>
            </a:r>
            <a:r>
              <a:rPr lang="en-US" sz="2400" dirty="0"/>
              <a:t> </a:t>
            </a:r>
            <a:r>
              <a:rPr lang="mr-IN" sz="2400" dirty="0"/>
              <a:t>–</a:t>
            </a:r>
            <a:r>
              <a:rPr lang="en-US" sz="2400" dirty="0"/>
              <a:t> Text (teacher use)</a:t>
            </a:r>
          </a:p>
          <a:p>
            <a:pPr lvl="1" fontAlgn="auto">
              <a:spcAft>
                <a:spcPts val="0"/>
              </a:spcAft>
              <a:buFont typeface="Arial"/>
              <a:buChar char="•"/>
              <a:defRPr/>
            </a:pPr>
            <a:r>
              <a:rPr lang="en-US" dirty="0">
                <a:hlinkClick r:id="rId6"/>
              </a:rPr>
              <a:t>https://ec.europa.eu/europeaid/sectors/energy/nuclear-safety/chernobyl-feature-story_en</a:t>
            </a:r>
            <a:endParaRPr lang="en-US" dirty="0"/>
          </a:p>
          <a:p>
            <a:pPr fontAlgn="auto">
              <a:spcAft>
                <a:spcPts val="0"/>
              </a:spcAft>
              <a:buFont typeface="Arial"/>
              <a:buChar char="•"/>
              <a:defRPr/>
            </a:pPr>
            <a:r>
              <a:rPr lang="en-US" sz="2400" i="1" dirty="0"/>
              <a:t>Chernobyl 30 years on: The EU's response </a:t>
            </a:r>
            <a:r>
              <a:rPr lang="mr-IN" sz="2400" i="1" dirty="0"/>
              <a:t>–</a:t>
            </a:r>
            <a:r>
              <a:rPr lang="en-US" sz="2400" i="1" dirty="0"/>
              <a:t> </a:t>
            </a:r>
            <a:r>
              <a:rPr lang="en-US" sz="2400" dirty="0"/>
              <a:t>From the European Parliament Think Tank (European Union)</a:t>
            </a:r>
          </a:p>
          <a:p>
            <a:pPr lvl="1" fontAlgn="auto">
              <a:spcAft>
                <a:spcPts val="0"/>
              </a:spcAft>
              <a:buFont typeface="Arial"/>
              <a:buChar char="•"/>
              <a:defRPr/>
            </a:pPr>
            <a:r>
              <a:rPr lang="en-US" i="1" dirty="0">
                <a:hlinkClick r:id="rId7"/>
              </a:rPr>
              <a:t>http://www.europarl.europa.eu/thinktank/en/document.html?reference=EPRS_BRI(2016)580887</a:t>
            </a:r>
            <a:endParaRPr lang="en-US" i="1" dirty="0"/>
          </a:p>
          <a:p>
            <a:pPr fontAlgn="auto">
              <a:spcAft>
                <a:spcPts val="0"/>
              </a:spcAft>
              <a:buFont typeface="Arial"/>
              <a:buChar char="•"/>
              <a:defRPr/>
            </a:pPr>
            <a:r>
              <a:rPr lang="en-US" sz="2400" i="1" dirty="0"/>
              <a:t>Chernobyl: The World's Worst Nuclear Disaster - Facts &amp; Overview of Accidents</a:t>
            </a:r>
            <a:r>
              <a:rPr lang="en-US" sz="2400" dirty="0"/>
              <a:t> (Video </a:t>
            </a:r>
            <a:r>
              <a:rPr lang="mr-IN" sz="2400" dirty="0"/>
              <a:t>–</a:t>
            </a:r>
            <a:r>
              <a:rPr lang="en-US" sz="2400" dirty="0"/>
              <a:t> Flash Back- Published on Dec 26, 2015)</a:t>
            </a:r>
          </a:p>
          <a:p>
            <a:pPr lvl="1" fontAlgn="auto">
              <a:spcAft>
                <a:spcPts val="0"/>
              </a:spcAft>
              <a:buFont typeface="Arial"/>
              <a:buChar char="•"/>
              <a:defRPr/>
            </a:pPr>
            <a:r>
              <a:rPr lang="en-US" dirty="0">
                <a:hlinkClick r:id="rId8"/>
              </a:rPr>
              <a:t>https://www.youtube.com/watch?v=7VBGoXs7czQ</a:t>
            </a:r>
            <a:endParaRPr lang="en-US" dirty="0"/>
          </a:p>
          <a:p>
            <a:pPr fontAlgn="auto">
              <a:spcAft>
                <a:spcPts val="0"/>
              </a:spcAft>
              <a:buFont typeface="Arial"/>
              <a:buChar char="•"/>
              <a:defRPr/>
            </a:pPr>
            <a:endParaRPr lang="en-US" sz="2000" dirty="0"/>
          </a:p>
          <a:p>
            <a:pPr fontAlgn="auto">
              <a:spcAft>
                <a:spcPts val="0"/>
              </a:spcAft>
              <a:buFont typeface="Arial"/>
              <a:buChar char="•"/>
              <a:defRPr/>
            </a:pPr>
            <a:endParaRPr lang="en-US" sz="2000" i="1" dirty="0"/>
          </a:p>
          <a:p>
            <a:pPr fontAlgn="auto">
              <a:spcAft>
                <a:spcPts val="0"/>
              </a:spcAft>
              <a:buFont typeface="Arial"/>
              <a:buChar char="•"/>
              <a:defRPr/>
            </a:pPr>
            <a:endParaRPr lang="en-US" dirty="0"/>
          </a:p>
          <a:p>
            <a:pPr lvl="1" fontAlgn="auto">
              <a:spcAft>
                <a:spcPts val="0"/>
              </a:spcAft>
              <a:buFont typeface="Arial"/>
              <a:buChar char="•"/>
              <a:defRPr/>
            </a:pPr>
            <a:endParaRPr lang="en-US" sz="2000" dirty="0"/>
          </a:p>
          <a:p>
            <a:pPr fontAlgn="auto">
              <a:spcAft>
                <a:spcPts val="0"/>
              </a:spcAft>
              <a:buFont typeface="Arial"/>
              <a:buChar char="•"/>
              <a:defRPr/>
            </a:pPr>
            <a:endParaRPr lang="en-US" sz="2000" dirty="0"/>
          </a:p>
        </p:txBody>
      </p:sp>
    </p:spTree>
    <p:extLst>
      <p:ext uri="{BB962C8B-B14F-4D97-AF65-F5344CB8AC3E}">
        <p14:creationId xmlns:p14="http://schemas.microsoft.com/office/powerpoint/2010/main" val="139976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63" y="1028700"/>
            <a:ext cx="10988675" cy="5829300"/>
          </a:xfrm>
          <a:prstGeom prst="rect">
            <a:avLst/>
          </a:prstGeom>
        </p:spPr>
        <p:txBody>
          <a:bodyPr>
            <a:spAutoFit/>
          </a:bodyPr>
          <a:lstStyle/>
          <a:p>
            <a:pPr eaLnBrk="1" fontAlgn="auto" hangingPunct="1">
              <a:lnSpc>
                <a:spcPct val="107000"/>
              </a:lnSpc>
              <a:spcBef>
                <a:spcPts val="0"/>
              </a:spcBef>
              <a:spcAft>
                <a:spcPts val="800"/>
              </a:spcAft>
              <a:defRPr/>
            </a:pPr>
            <a:r>
              <a:rPr lang="en-US" b="1" dirty="0">
                <a:latin typeface="Times New Roman" charset="0"/>
                <a:ea typeface="Calibri" charset="0"/>
                <a:cs typeface="Times New Roman" charset="0"/>
              </a:rPr>
              <a:t>Definition:</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dirty="0">
                <a:latin typeface="Times New Roman" charset="0"/>
                <a:ea typeface="Calibri" charset="0"/>
                <a:cs typeface="Times New Roman" charset="0"/>
              </a:rPr>
              <a:t>Air that contains gases, dust, fumes or odor in harmful amounts that could be harmful to the health or comfort of humans and animals or which could cause damage to plants and materials.</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7030A0"/>
                </a:solidFill>
                <a:latin typeface="Times New Roman" charset="0"/>
                <a:ea typeface="Calibri" charset="0"/>
                <a:cs typeface="Times New Roman" charset="0"/>
              </a:rPr>
              <a:t>Causes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Smoke from Factories/Power stations burning coal</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Vehicle emissions</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FF0000"/>
                </a:solidFill>
                <a:latin typeface="Times New Roman" charset="0"/>
                <a:ea typeface="Calibri" charset="0"/>
                <a:cs typeface="Times New Roman" charset="0"/>
              </a:rPr>
              <a:t>Effects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Damage to vegetation</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Harm to the atmosphere</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Harm to humans (lungs, nose, eyes, causing asthma &amp; pneumonia)</a:t>
            </a:r>
            <a:br>
              <a:rPr lang="en-US" dirty="0">
                <a:latin typeface="Times New Roman" charset="0"/>
                <a:ea typeface="Calibri" charset="0"/>
                <a:cs typeface="Times New Roman" charset="0"/>
              </a:rPr>
            </a:br>
            <a:r>
              <a:rPr lang="en-US" dirty="0">
                <a:latin typeface="Times New Roman" charset="0"/>
                <a:ea typeface="Calibri" charset="0"/>
                <a:cs typeface="Times New Roman" charset="0"/>
              </a:rPr>
              <a:t>Blackens buildings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Harms wildlife</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People can’t go outside as often (elderly &amp; children)</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latin typeface="Times New Roman" charset="0"/>
                <a:ea typeface="Calibri" charset="0"/>
                <a:cs typeface="Times New Roman" charset="0"/>
              </a:rPr>
              <a:t> </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0070C0"/>
                </a:solidFill>
                <a:latin typeface="Times New Roman" charset="0"/>
                <a:ea typeface="Calibri" charset="0"/>
                <a:cs typeface="Times New Roman" charset="0"/>
              </a:rPr>
              <a:t>Solution(s)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Smokeless zones using only those fuels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Laws force automakers make cars with less harmful exhaust</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Government regularly checks air quality</a:t>
            </a:r>
            <a:endParaRPr lang="en-US" sz="1600" dirty="0">
              <a:latin typeface="Calibri" charset="0"/>
              <a:ea typeface="Calibri" charset="0"/>
              <a:cs typeface="Times New Roman" charset="0"/>
            </a:endParaRPr>
          </a:p>
        </p:txBody>
      </p:sp>
      <p:sp>
        <p:nvSpPr>
          <p:cNvPr id="27651" name="Title 2"/>
          <p:cNvSpPr>
            <a:spLocks noGrp="1" noChangeArrowheads="1"/>
          </p:cNvSpPr>
          <p:nvPr>
            <p:ph type="title"/>
          </p:nvPr>
        </p:nvSpPr>
        <p:spPr>
          <a:xfrm>
            <a:off x="838200" y="0"/>
            <a:ext cx="10515600" cy="1325563"/>
          </a:xfrm>
        </p:spPr>
        <p:txBody>
          <a:bodyPr/>
          <a:lstStyle/>
          <a:p>
            <a:pPr algn="ctr"/>
            <a:r>
              <a:rPr lang="en-US" altLang="en-US" b="1">
                <a:solidFill>
                  <a:srgbClr val="FF0000"/>
                </a:solidFill>
              </a:rPr>
              <a:t>Air Pollution in the United Kingdom</a:t>
            </a:r>
          </a:p>
        </p:txBody>
      </p:sp>
    </p:spTree>
    <p:extLst>
      <p:ext uri="{BB962C8B-B14F-4D97-AF65-F5344CB8AC3E}">
        <p14:creationId xmlns:p14="http://schemas.microsoft.com/office/powerpoint/2010/main" val="110437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1689100" y="-39688"/>
            <a:ext cx="8570913" cy="828676"/>
          </a:xfrm>
        </p:spPr>
        <p:txBody>
          <a:bodyPr/>
          <a:lstStyle/>
          <a:p>
            <a:r>
              <a:rPr lang="en-US" altLang="en-US" dirty="0"/>
              <a:t>Air pollution in the </a:t>
            </a:r>
            <a:r>
              <a:rPr lang="en-US" altLang="en-US" dirty="0">
                <a:hlinkClick r:id="rId2"/>
              </a:rPr>
              <a:t>United Kingdom</a:t>
            </a:r>
            <a:endParaRPr lang="en-US" altLang="en-US" dirty="0"/>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919163"/>
            <a:ext cx="584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a:spLocks noChangeArrowheads="1"/>
          </p:cNvSpPr>
          <p:nvPr/>
        </p:nvSpPr>
        <p:spPr bwMode="auto">
          <a:xfrm>
            <a:off x="552450" y="4337050"/>
            <a:ext cx="5722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https://alexisgarciabiology3.files.wordpress.com/2014/05/air-pollution-the-houses-001.jpg</a:t>
            </a:r>
          </a:p>
        </p:txBody>
      </p:sp>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919163"/>
            <a:ext cx="3005138"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5"/>
          <p:cNvSpPr>
            <a:spLocks noChangeArrowheads="1"/>
          </p:cNvSpPr>
          <p:nvPr/>
        </p:nvSpPr>
        <p:spPr bwMode="auto">
          <a:xfrm>
            <a:off x="6096000" y="554355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http://www.dailymail.co.uk/news/article-2595840/UK-weather-Experts-divided-smog-cloud-actually-exists.html</a:t>
            </a:r>
          </a:p>
        </p:txBody>
      </p:sp>
    </p:spTree>
    <p:extLst>
      <p:ext uri="{BB962C8B-B14F-4D97-AF65-F5344CB8AC3E}">
        <p14:creationId xmlns:p14="http://schemas.microsoft.com/office/powerpoint/2010/main" val="77485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574675" y="0"/>
            <a:ext cx="10515600" cy="1325563"/>
          </a:xfrm>
        </p:spPr>
        <p:txBody>
          <a:bodyPr/>
          <a:lstStyle/>
          <a:p>
            <a:pPr algn="ctr"/>
            <a:r>
              <a:rPr lang="en-US" altLang="en-US" b="1">
                <a:solidFill>
                  <a:srgbClr val="FF0000"/>
                </a:solidFill>
              </a:rPr>
              <a:t>Acid Rain in Germany</a:t>
            </a:r>
          </a:p>
        </p:txBody>
      </p:sp>
      <p:sp>
        <p:nvSpPr>
          <p:cNvPr id="3" name="Rectangle 2"/>
          <p:cNvSpPr/>
          <p:nvPr/>
        </p:nvSpPr>
        <p:spPr>
          <a:xfrm>
            <a:off x="434975" y="890588"/>
            <a:ext cx="11617325" cy="5721350"/>
          </a:xfrm>
          <a:prstGeom prst="rect">
            <a:avLst/>
          </a:prstGeom>
        </p:spPr>
        <p:txBody>
          <a:bodyPr>
            <a:spAutoFit/>
          </a:bodyPr>
          <a:lstStyle/>
          <a:p>
            <a:pPr eaLnBrk="1" fontAlgn="auto" hangingPunct="1">
              <a:lnSpc>
                <a:spcPct val="107000"/>
              </a:lnSpc>
              <a:spcBef>
                <a:spcPts val="0"/>
              </a:spcBef>
              <a:spcAft>
                <a:spcPts val="800"/>
              </a:spcAft>
              <a:defRPr/>
            </a:pPr>
            <a:r>
              <a:rPr lang="en-US" b="1" dirty="0">
                <a:latin typeface="Times New Roman" charset="0"/>
                <a:ea typeface="Calibri" charset="0"/>
                <a:cs typeface="Times New Roman" charset="0"/>
              </a:rPr>
              <a:t>Definition:</a:t>
            </a:r>
            <a:r>
              <a:rPr lang="en-US" dirty="0">
                <a:latin typeface="Calibri" charset="0"/>
                <a:ea typeface="Calibri" charset="0"/>
                <a:cs typeface="Times New Roman" charset="0"/>
              </a:rPr>
              <a:t>   </a:t>
            </a:r>
            <a:r>
              <a:rPr lang="en-US" dirty="0">
                <a:latin typeface="Times New Roman" charset="0"/>
                <a:ea typeface="Calibri" charset="0"/>
                <a:cs typeface="Times New Roman" charset="0"/>
              </a:rPr>
              <a:t>Rainfall made acidic by pollution that causes environmental harm, typically to forests and lakes.</a:t>
            </a:r>
            <a:endParaRPr lang="en-US"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7030A0"/>
                </a:solidFill>
                <a:latin typeface="Times New Roman" charset="0"/>
                <a:ea typeface="Calibri" charset="0"/>
                <a:cs typeface="Times New Roman" charset="0"/>
              </a:rPr>
              <a:t>Causes</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Air Pollution</a:t>
            </a:r>
          </a:p>
          <a:p>
            <a:pPr marL="800100" lvl="1"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Acid rain occurs when factories’ smoke or vehicles’ exhaust containing sulfur dioxide and nitrogen oxides go up into the atmosphere and come back down to earth in the form of harmful precipitation (rain, snow, etc.). </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Burning of fossil fuels</a:t>
            </a:r>
          </a:p>
          <a:p>
            <a:pPr eaLnBrk="1" fontAlgn="auto" hangingPunct="1">
              <a:spcBef>
                <a:spcPts val="0"/>
              </a:spcBef>
              <a:spcAft>
                <a:spcPts val="0"/>
              </a:spcAft>
              <a:defRPr/>
            </a:pPr>
            <a:endParaRPr lang="en-US" dirty="0">
              <a:latin typeface="Calibri" charset="0"/>
              <a:ea typeface="Calibri" charset="0"/>
              <a:cs typeface="Times New Roman" charset="0"/>
            </a:endParaRPr>
          </a:p>
          <a:p>
            <a:pPr eaLnBrk="1" fontAlgn="auto" hangingPunct="1">
              <a:spcBef>
                <a:spcPts val="0"/>
              </a:spcBef>
              <a:spcAft>
                <a:spcPts val="0"/>
              </a:spcAft>
              <a:defRPr/>
            </a:pPr>
            <a:r>
              <a:rPr lang="en-US" b="1" dirty="0">
                <a:solidFill>
                  <a:srgbClr val="FF0000"/>
                </a:solidFill>
                <a:latin typeface="Times New Roman" charset="0"/>
                <a:ea typeface="Calibri" charset="0"/>
                <a:cs typeface="Times New Roman" charset="0"/>
              </a:rPr>
              <a:t>Effects</a:t>
            </a:r>
            <a:endParaRPr lang="en-US" dirty="0">
              <a:latin typeface="Times New Roman" charset="0"/>
              <a:ea typeface="Calibri" charset="0"/>
              <a:cs typeface="Times New Roman" charset="0"/>
            </a:endParaRPr>
          </a:p>
          <a:p>
            <a:pPr marL="285750" indent="-285750" eaLnBrk="1" fontAlgn="auto" hangingPunct="1">
              <a:spcBef>
                <a:spcPts val="0"/>
              </a:spcBef>
              <a:spcAft>
                <a:spcPts val="0"/>
              </a:spcAft>
              <a:buFont typeface="Arial" charset="0"/>
              <a:buChar char="•"/>
              <a:defRPr/>
            </a:pPr>
            <a:r>
              <a:rPr lang="en-US" dirty="0">
                <a:latin typeface="Times New Roman" charset="0"/>
                <a:ea typeface="Calibri" charset="0"/>
                <a:cs typeface="Times New Roman" charset="0"/>
              </a:rPr>
              <a:t>Harms vegetation/plant life</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Destroyed half of Black Forest</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Damage to lakes, rivers and streams</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Contamination of drinking water</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Damage to buildings and monuments</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Sulfur deposits from acid rain are carried through the air causing acid rain in other countries in Europe.</a:t>
            </a:r>
          </a:p>
          <a:p>
            <a:pPr eaLnBrk="1" fontAlgn="auto" hangingPunct="1">
              <a:spcBef>
                <a:spcPts val="0"/>
              </a:spcBef>
              <a:spcAft>
                <a:spcPts val="0"/>
              </a:spcAft>
              <a:defRPr/>
            </a:pPr>
            <a:endParaRPr lang="en-US"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0070C0"/>
                </a:solidFill>
                <a:latin typeface="Times New Roman" charset="0"/>
                <a:ea typeface="Calibri" charset="0"/>
                <a:cs typeface="Times New Roman" charset="0"/>
              </a:rPr>
              <a:t>Solution(s)</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Hydroelectric power</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Regulations to reduce emissions from cars and factories</a:t>
            </a:r>
            <a:endParaRPr lang="en-US"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New types of energy: solar &amp; wind turbine</a:t>
            </a:r>
            <a:endParaRPr lang="en-US" dirty="0">
              <a:latin typeface="Calibri" charset="0"/>
              <a:ea typeface="Calibri" charset="0"/>
              <a:cs typeface="Times New Roman" charset="0"/>
            </a:endParaRPr>
          </a:p>
        </p:txBody>
      </p:sp>
    </p:spTree>
    <p:extLst>
      <p:ext uri="{BB962C8B-B14F-4D97-AF65-F5344CB8AC3E}">
        <p14:creationId xmlns:p14="http://schemas.microsoft.com/office/powerpoint/2010/main" val="374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noChangeArrowheads="1"/>
          </p:cNvSpPr>
          <p:nvPr>
            <p:ph type="title"/>
          </p:nvPr>
        </p:nvSpPr>
        <p:spPr>
          <a:xfrm>
            <a:off x="4294188" y="-157163"/>
            <a:ext cx="2370137" cy="1325563"/>
          </a:xfrm>
        </p:spPr>
        <p:txBody>
          <a:bodyPr/>
          <a:lstStyle/>
          <a:p>
            <a:r>
              <a:rPr lang="en-US" altLang="en-US"/>
              <a:t>Acid Rain</a:t>
            </a: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781050"/>
            <a:ext cx="7418388"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p:cNvSpPr>
            <a:spLocks noChangeArrowheads="1"/>
          </p:cNvSpPr>
          <p:nvPr/>
        </p:nvSpPr>
        <p:spPr bwMode="auto">
          <a:xfrm>
            <a:off x="598488" y="5973763"/>
            <a:ext cx="1159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https://s3.amazonaws.com/ai2-vision-textbook-dataset/dataset_releases/rc2/train/question_images/acid_rain_formation_6502.png</a:t>
            </a:r>
          </a:p>
        </p:txBody>
      </p:sp>
    </p:spTree>
    <p:extLst>
      <p:ext uri="{BB962C8B-B14F-4D97-AF65-F5344CB8AC3E}">
        <p14:creationId xmlns:p14="http://schemas.microsoft.com/office/powerpoint/2010/main" val="30422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744538" y="69850"/>
            <a:ext cx="10515600" cy="1325563"/>
          </a:xfrm>
        </p:spPr>
        <p:txBody>
          <a:bodyPr/>
          <a:lstStyle/>
          <a:p>
            <a:pPr algn="ctr"/>
            <a:r>
              <a:rPr lang="en-US" altLang="en-US" dirty="0"/>
              <a:t>Images of Effects of </a:t>
            </a:r>
            <a:r>
              <a:rPr lang="en-US" altLang="en-US" dirty="0">
                <a:hlinkClick r:id="rId2"/>
              </a:rPr>
              <a:t>Acid Rain</a:t>
            </a:r>
            <a:endParaRPr lang="en-US" altLang="en-US" dirty="0"/>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8" y="1890713"/>
            <a:ext cx="39370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1025525" y="5072063"/>
            <a:ext cx="296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222222"/>
                </a:solidFill>
                <a:latin typeface="Arial" panose="020B0604020202020204" pitchFamily="34" charset="0"/>
              </a:rPr>
              <a:t>From Wikimedia Commons</a:t>
            </a:r>
            <a:endParaRPr lang="en-US" altLang="en-US"/>
          </a:p>
        </p:txBody>
      </p:sp>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7625" y="1395413"/>
            <a:ext cx="31877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5"/>
          <p:cNvSpPr>
            <a:spLocks noChangeArrowheads="1"/>
          </p:cNvSpPr>
          <p:nvPr/>
        </p:nvSpPr>
        <p:spPr bwMode="auto">
          <a:xfrm>
            <a:off x="6202363" y="6229350"/>
            <a:ext cx="2967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222222"/>
                </a:solidFill>
                <a:latin typeface="Arial" panose="020B0604020202020204" pitchFamily="34" charset="0"/>
              </a:rPr>
              <a:t>From Wikimedia Commons</a:t>
            </a:r>
            <a:endParaRPr lang="en-US" altLang="en-US"/>
          </a:p>
        </p:txBody>
      </p:sp>
    </p:spTree>
    <p:extLst>
      <p:ext uri="{BB962C8B-B14F-4D97-AF65-F5344CB8AC3E}">
        <p14:creationId xmlns:p14="http://schemas.microsoft.com/office/powerpoint/2010/main" val="156172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806450" y="0"/>
            <a:ext cx="10515600" cy="1325563"/>
          </a:xfrm>
        </p:spPr>
        <p:txBody>
          <a:bodyPr>
            <a:normAutofit/>
          </a:bodyPr>
          <a:lstStyle/>
          <a:p>
            <a:pPr algn="ctr"/>
            <a:r>
              <a:rPr lang="en-US" altLang="en-US" b="1" dirty="0">
                <a:solidFill>
                  <a:srgbClr val="FF0000"/>
                </a:solidFill>
              </a:rPr>
              <a:t>Nuclear Disaster in Chernobyl, Ukraine </a:t>
            </a:r>
          </a:p>
        </p:txBody>
      </p:sp>
      <p:sp>
        <p:nvSpPr>
          <p:cNvPr id="3" name="Rectangle 2"/>
          <p:cNvSpPr/>
          <p:nvPr/>
        </p:nvSpPr>
        <p:spPr>
          <a:xfrm>
            <a:off x="292100" y="925513"/>
            <a:ext cx="11545888" cy="5932487"/>
          </a:xfrm>
          <a:prstGeom prst="rect">
            <a:avLst/>
          </a:prstGeom>
        </p:spPr>
        <p:txBody>
          <a:bodyPr>
            <a:spAutoFit/>
          </a:bodyPr>
          <a:lstStyle/>
          <a:p>
            <a:pPr eaLnBrk="1" fontAlgn="auto" hangingPunct="1">
              <a:lnSpc>
                <a:spcPct val="107000"/>
              </a:lnSpc>
              <a:spcBef>
                <a:spcPts val="0"/>
              </a:spcBef>
              <a:spcAft>
                <a:spcPts val="800"/>
              </a:spcAft>
              <a:defRPr/>
            </a:pPr>
            <a:r>
              <a:rPr lang="en-US" b="1" dirty="0">
                <a:latin typeface="Times New Roman" charset="0"/>
                <a:ea typeface="Calibri" charset="0"/>
                <a:cs typeface="Times New Roman" charset="0"/>
              </a:rPr>
              <a:t>Definition:</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dirty="0">
                <a:latin typeface="Times New Roman" charset="0"/>
                <a:ea typeface="Calibri" charset="0"/>
                <a:cs typeface="Times New Roman" charset="0"/>
              </a:rPr>
              <a:t>Nuclear accident to those events that emit a certain level of radiation which could harm people</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7030A0"/>
                </a:solidFill>
                <a:latin typeface="Times New Roman" charset="0"/>
                <a:ea typeface="Calibri" charset="0"/>
                <a:cs typeface="Times New Roman" charset="0"/>
              </a:rPr>
              <a:t>Causes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Unsafe reactor</a:t>
            </a:r>
            <a:br>
              <a:rPr lang="en-US" dirty="0">
                <a:latin typeface="Times New Roman" charset="0"/>
                <a:ea typeface="Calibri" charset="0"/>
                <a:cs typeface="Times New Roman" charset="0"/>
              </a:rPr>
            </a:br>
            <a:r>
              <a:rPr lang="en-US" dirty="0">
                <a:latin typeface="Times New Roman" charset="0"/>
                <a:ea typeface="Calibri" charset="0"/>
                <a:cs typeface="Times New Roman" charset="0"/>
              </a:rPr>
              <a:t>Workers lacked training</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Workers made a mistake while testing the reactor, causing a steam explosion and fires</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latin typeface="Times New Roman" charset="0"/>
                <a:ea typeface="Calibri" charset="0"/>
                <a:cs typeface="Times New Roman" charset="0"/>
              </a:rPr>
              <a:t> </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FF0000"/>
                </a:solidFill>
                <a:latin typeface="Times New Roman" charset="0"/>
                <a:ea typeface="Calibri" charset="0"/>
                <a:cs typeface="Times New Roman" charset="0"/>
              </a:rPr>
              <a:t>Effects: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28 to 31 people died; over 300,000 people evacuated</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Animals &amp; fish died and were unsafe to eat for years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Farmland was destroyed causing food shortages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Those exposed had increased rate of cancer</a:t>
            </a: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Wind carried radiation to other countries</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dirty="0">
                <a:latin typeface="Times New Roman" charset="0"/>
                <a:ea typeface="Calibri" charset="0"/>
                <a:cs typeface="Times New Roman" charset="0"/>
              </a:rPr>
              <a:t> </a:t>
            </a:r>
            <a:endParaRPr lang="en-US" sz="1600" dirty="0">
              <a:latin typeface="Calibri" charset="0"/>
              <a:ea typeface="Calibri" charset="0"/>
              <a:cs typeface="Times New Roman" charset="0"/>
            </a:endParaRPr>
          </a:p>
          <a:p>
            <a:pPr eaLnBrk="1" fontAlgn="auto" hangingPunct="1">
              <a:lnSpc>
                <a:spcPct val="107000"/>
              </a:lnSpc>
              <a:spcBef>
                <a:spcPts val="0"/>
              </a:spcBef>
              <a:spcAft>
                <a:spcPts val="800"/>
              </a:spcAft>
              <a:defRPr/>
            </a:pPr>
            <a:r>
              <a:rPr lang="en-US" b="1" dirty="0">
                <a:solidFill>
                  <a:srgbClr val="0070C0"/>
                </a:solidFill>
                <a:latin typeface="Times New Roman" charset="0"/>
                <a:ea typeface="Calibri" charset="0"/>
                <a:cs typeface="Times New Roman" charset="0"/>
              </a:rPr>
              <a:t>Solution(s)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Bury / contain objects</a:t>
            </a:r>
            <a:endParaRPr lang="en-US" sz="1600" dirty="0">
              <a:latin typeface="Calibri" charset="0"/>
              <a:ea typeface="Calibri" charset="0"/>
              <a:cs typeface="Times New Roman" charset="0"/>
            </a:endParaRPr>
          </a:p>
          <a:p>
            <a:pPr marL="342900" indent="-342900" eaLnBrk="1" fontAlgn="auto" hangingPunct="1">
              <a:spcBef>
                <a:spcPts val="0"/>
              </a:spcBef>
              <a:spcAft>
                <a:spcPts val="0"/>
              </a:spcAft>
              <a:buFont typeface="Symbol" charset="2"/>
              <a:buChar char=""/>
              <a:defRPr/>
            </a:pPr>
            <a:r>
              <a:rPr lang="en-US" dirty="0">
                <a:latin typeface="Times New Roman" charset="0"/>
                <a:ea typeface="Calibri" charset="0"/>
                <a:cs typeface="Times New Roman" charset="0"/>
              </a:rPr>
              <a:t>Clean and control the spread of dust that contain radiation</a:t>
            </a:r>
            <a:endParaRPr lang="en-US" sz="1600" dirty="0">
              <a:latin typeface="Calibri" charset="0"/>
              <a:ea typeface="Calibri" charset="0"/>
              <a:cs typeface="Times New Roman" charset="0"/>
            </a:endParaRPr>
          </a:p>
          <a:p>
            <a:pPr marL="285750" indent="-285750" eaLnBrk="1" fontAlgn="auto" hangingPunct="1">
              <a:spcBef>
                <a:spcPts val="0"/>
              </a:spcBef>
              <a:spcAft>
                <a:spcPts val="0"/>
              </a:spcAft>
              <a:buFont typeface="Arial" charset="0"/>
              <a:buChar char="•"/>
              <a:defRPr/>
            </a:pPr>
            <a:r>
              <a:rPr lang="en-US" dirty="0">
                <a:latin typeface="Times New Roman" charset="0"/>
                <a:ea typeface="Calibri" charset="0"/>
              </a:rPr>
              <a:t>Area around Chernobyl remains deserted</a:t>
            </a:r>
            <a:r>
              <a:rPr lang="en-US" dirty="0">
                <a:latin typeface="+mn-lt"/>
              </a:rPr>
              <a:t> </a:t>
            </a:r>
          </a:p>
        </p:txBody>
      </p:sp>
    </p:spTree>
    <p:extLst>
      <p:ext uri="{BB962C8B-B14F-4D97-AF65-F5344CB8AC3E}">
        <p14:creationId xmlns:p14="http://schemas.microsoft.com/office/powerpoint/2010/main" val="297740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noChangeArrowheads="1"/>
          </p:cNvSpPr>
          <p:nvPr>
            <p:ph type="title"/>
          </p:nvPr>
        </p:nvSpPr>
        <p:spPr>
          <a:xfrm>
            <a:off x="511175" y="-31750"/>
            <a:ext cx="10515600" cy="1325563"/>
          </a:xfrm>
        </p:spPr>
        <p:txBody>
          <a:bodyPr/>
          <a:lstStyle/>
          <a:p>
            <a:pPr algn="ctr"/>
            <a:r>
              <a:rPr lang="en-US" altLang="en-US" dirty="0"/>
              <a:t>Nuclear Disaster at </a:t>
            </a:r>
            <a:r>
              <a:rPr lang="en-US" altLang="en-US" dirty="0">
                <a:hlinkClick r:id="rId2"/>
              </a:rPr>
              <a:t>Chernobyl</a:t>
            </a:r>
            <a:endParaRPr lang="en-US" altLang="en-US" dirty="0"/>
          </a:p>
        </p:txBody>
      </p:sp>
      <p:pic>
        <p:nvPicPr>
          <p:cNvPr id="245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293813"/>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8"/>
          <p:cNvSpPr>
            <a:spLocks noChangeArrowheads="1"/>
          </p:cNvSpPr>
          <p:nvPr/>
        </p:nvSpPr>
        <p:spPr bwMode="auto">
          <a:xfrm>
            <a:off x="1704975" y="6065838"/>
            <a:ext cx="9107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https://historyplex.com/facts-timeline-aftermath-of-1986chernobyl-nuclear-disaster</a:t>
            </a:r>
          </a:p>
        </p:txBody>
      </p:sp>
    </p:spTree>
    <p:extLst>
      <p:ext uri="{BB962C8B-B14F-4D97-AF65-F5344CB8AC3E}">
        <p14:creationId xmlns:p14="http://schemas.microsoft.com/office/powerpoint/2010/main" val="374373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155575"/>
            <a:ext cx="6494462"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7"/>
          <p:cNvSpPr>
            <a:spLocks noChangeArrowheads="1"/>
          </p:cNvSpPr>
          <p:nvPr/>
        </p:nvSpPr>
        <p:spPr bwMode="auto">
          <a:xfrm>
            <a:off x="3670300" y="6281738"/>
            <a:ext cx="4603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https://rememberfukushima.org/fallout-maps/</a:t>
            </a:r>
          </a:p>
        </p:txBody>
      </p:sp>
    </p:spTree>
    <p:extLst>
      <p:ext uri="{BB962C8B-B14F-4D97-AF65-F5344CB8AC3E}">
        <p14:creationId xmlns:p14="http://schemas.microsoft.com/office/powerpoint/2010/main" val="4279880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534</TotalTime>
  <Words>574</Words>
  <Application>Microsoft Office PowerPoint</Application>
  <PresentationFormat>Widescreen</PresentationFormat>
  <Paragraphs>114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Integral</vt:lpstr>
      <vt:lpstr>Environmental Issues in Europe</vt:lpstr>
      <vt:lpstr>Air Pollution in the United Kingdom</vt:lpstr>
      <vt:lpstr>Air pollution in the United Kingdom</vt:lpstr>
      <vt:lpstr>Acid Rain in Germany</vt:lpstr>
      <vt:lpstr>Acid Rain</vt:lpstr>
      <vt:lpstr>Images of Effects of Acid Rain</vt:lpstr>
      <vt:lpstr>Nuclear Disaster in Chernobyl, Ukraine </vt:lpstr>
      <vt:lpstr>Nuclear Disaster at Chernobyl</vt:lpstr>
      <vt:lpstr>PowerPoint Presentation</vt:lpstr>
      <vt:lpstr>Resources for Air Pollution in the United Kingdom</vt:lpstr>
      <vt:lpstr>Resources for Acid Rain in Germany</vt:lpstr>
      <vt:lpstr>Resources for Chernobyl Nuclear Disaster</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Issues in Europe</dc:title>
  <dc:creator>Morgan Delhey</dc:creator>
  <cp:lastModifiedBy>Morgan Delhey</cp:lastModifiedBy>
  <cp:revision>7</cp:revision>
  <dcterms:created xsi:type="dcterms:W3CDTF">2018-08-29T17:02:41Z</dcterms:created>
  <dcterms:modified xsi:type="dcterms:W3CDTF">2019-10-04T13:34:41Z</dcterms:modified>
</cp:coreProperties>
</file>